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5"/>
  </p:notesMasterIdLst>
  <p:sldIdLst>
    <p:sldId id="273" r:id="rId5"/>
    <p:sldId id="360" r:id="rId6"/>
    <p:sldId id="353" r:id="rId7"/>
    <p:sldId id="358" r:id="rId8"/>
    <p:sldId id="369" r:id="rId9"/>
    <p:sldId id="262" r:id="rId10"/>
    <p:sldId id="272" r:id="rId11"/>
    <p:sldId id="364" r:id="rId12"/>
    <p:sldId id="370" r:id="rId13"/>
    <p:sldId id="365" r:id="rId14"/>
    <p:sldId id="368" r:id="rId15"/>
    <p:sldId id="373" r:id="rId16"/>
    <p:sldId id="257" r:id="rId17"/>
    <p:sldId id="269" r:id="rId18"/>
    <p:sldId id="274" r:id="rId19"/>
    <p:sldId id="275" r:id="rId20"/>
    <p:sldId id="374" r:id="rId21"/>
    <p:sldId id="375" r:id="rId22"/>
    <p:sldId id="376" r:id="rId23"/>
    <p:sldId id="371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p Steinmetzger" initials="P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A16"/>
    <a:srgbClr val="124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482F21-92B0-4CE9-8078-E7901EBD40F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087D2B2-A278-4D0D-BFB9-E3E6056C203C}">
      <dgm:prSet/>
      <dgm:spPr>
        <a:solidFill>
          <a:srgbClr val="124898"/>
        </a:solidFill>
      </dgm:spPr>
      <dgm:t>
        <a:bodyPr/>
        <a:lstStyle/>
        <a:p>
          <a:r>
            <a:rPr lang="de-DE" b="1">
              <a:solidFill>
                <a:srgbClr val="FECA16"/>
              </a:solidFill>
            </a:rPr>
            <a:t>01.07.2025</a:t>
          </a:r>
          <a:endParaRPr lang="de-DE"/>
        </a:p>
      </dgm:t>
    </dgm:pt>
    <dgm:pt modelId="{76389218-161C-487D-9022-5869186555E1}" type="parTrans" cxnId="{1F79A7FB-8996-49E8-9D50-CB0A4B4F902F}">
      <dgm:prSet/>
      <dgm:spPr/>
      <dgm:t>
        <a:bodyPr/>
        <a:lstStyle/>
        <a:p>
          <a:endParaRPr lang="de-DE"/>
        </a:p>
      </dgm:t>
    </dgm:pt>
    <dgm:pt modelId="{78275989-B308-4AB2-AC61-0D6E5E2B2077}" type="sibTrans" cxnId="{1F79A7FB-8996-49E8-9D50-CB0A4B4F902F}">
      <dgm:prSet/>
      <dgm:spPr/>
      <dgm:t>
        <a:bodyPr/>
        <a:lstStyle/>
        <a:p>
          <a:endParaRPr lang="de-DE"/>
        </a:p>
      </dgm:t>
    </dgm:pt>
    <dgm:pt modelId="{F335EF98-6D7A-4F50-B675-18B509954675}">
      <dgm:prSet/>
      <dgm:spPr/>
      <dgm:t>
        <a:bodyPr/>
        <a:lstStyle/>
        <a:p>
          <a:r>
            <a:rPr lang="de-DE"/>
            <a:t>Geschaffene Plattform mit Inhalten, wie Arbeitshilfen füllen, sodass die Stämme auf die Inhalte zu greifen können..</a:t>
          </a:r>
        </a:p>
      </dgm:t>
    </dgm:pt>
    <dgm:pt modelId="{11596C69-082F-4FF2-BFCB-7F6E5B56CD16}" type="parTrans" cxnId="{AB9FC911-C8CA-499D-A268-2F67B3109F67}">
      <dgm:prSet/>
      <dgm:spPr/>
      <dgm:t>
        <a:bodyPr/>
        <a:lstStyle/>
        <a:p>
          <a:endParaRPr lang="de-DE"/>
        </a:p>
      </dgm:t>
    </dgm:pt>
    <dgm:pt modelId="{2912766D-0186-4A0C-BC16-8BEE257FA914}" type="sibTrans" cxnId="{AB9FC911-C8CA-499D-A268-2F67B3109F67}">
      <dgm:prSet/>
      <dgm:spPr/>
      <dgm:t>
        <a:bodyPr/>
        <a:lstStyle/>
        <a:p>
          <a:endParaRPr lang="de-DE"/>
        </a:p>
      </dgm:t>
    </dgm:pt>
    <dgm:pt modelId="{79F987C1-7271-4CAE-B595-1CC524A6717D}">
      <dgm:prSet custT="1"/>
      <dgm:spPr>
        <a:solidFill>
          <a:srgbClr val="124898"/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15240" tIns="15240" rIns="15240" bIns="15240" numCol="1" spcCol="1270" anchor="ctr" anchorCtr="0"/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>
              <a:solidFill>
                <a:srgbClr val="FECA16"/>
              </a:solidFill>
              <a:latin typeface="Aleo Light"/>
              <a:ea typeface="+mn-ea"/>
              <a:cs typeface="+mn-cs"/>
            </a:rPr>
            <a:t>01.11.2025</a:t>
          </a:r>
        </a:p>
      </dgm:t>
    </dgm:pt>
    <dgm:pt modelId="{ACACF4E2-432D-4CD2-8C6B-7C5FEBCBD3B4}" type="parTrans" cxnId="{129387B3-CE46-496F-82B5-FB651FFF1EE4}">
      <dgm:prSet/>
      <dgm:spPr/>
      <dgm:t>
        <a:bodyPr/>
        <a:lstStyle/>
        <a:p>
          <a:endParaRPr lang="de-DE"/>
        </a:p>
      </dgm:t>
    </dgm:pt>
    <dgm:pt modelId="{2EC562E4-577A-4CD1-98F4-8879E63A18AF}" type="sibTrans" cxnId="{129387B3-CE46-496F-82B5-FB651FFF1EE4}">
      <dgm:prSet/>
      <dgm:spPr/>
      <dgm:t>
        <a:bodyPr/>
        <a:lstStyle/>
        <a:p>
          <a:endParaRPr lang="de-DE"/>
        </a:p>
      </dgm:t>
    </dgm:pt>
    <dgm:pt modelId="{B2AE871F-2581-431A-9681-8B6277B9B868}">
      <dgm:prSet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de-DE"/>
            <a:t>Wir wollen min. 10 </a:t>
          </a:r>
          <a:r>
            <a:rPr lang="de-DE" err="1"/>
            <a:t>Stammeskompanten</a:t>
          </a:r>
          <a:r>
            <a:rPr lang="de-DE"/>
            <a:t> durchgeführt haben, sodass wir unsere Stämme gesund erhalten können und ein Vertrauen für das Werkzeug schaffen können.</a:t>
          </a:r>
        </a:p>
      </dgm:t>
    </dgm:pt>
    <dgm:pt modelId="{6483F868-A7C5-4299-B92E-2666D8DB8FAE}" type="parTrans" cxnId="{C00341D8-7452-4F2C-B6F3-BB4B4FC10206}">
      <dgm:prSet/>
      <dgm:spPr/>
      <dgm:t>
        <a:bodyPr/>
        <a:lstStyle/>
        <a:p>
          <a:endParaRPr lang="de-DE"/>
        </a:p>
      </dgm:t>
    </dgm:pt>
    <dgm:pt modelId="{FF9E2249-7C3F-4C45-86F3-9AF055D5639D}" type="sibTrans" cxnId="{C00341D8-7452-4F2C-B6F3-BB4B4FC10206}">
      <dgm:prSet/>
      <dgm:spPr/>
      <dgm:t>
        <a:bodyPr/>
        <a:lstStyle/>
        <a:p>
          <a:endParaRPr lang="de-DE"/>
        </a:p>
      </dgm:t>
    </dgm:pt>
    <dgm:pt modelId="{083F1008-1E58-4AE3-943D-24CDFAF40278}" type="pres">
      <dgm:prSet presAssocID="{51482F21-92B0-4CE9-8078-E7901EBD40F7}" presName="linearFlow" presStyleCnt="0">
        <dgm:presLayoutVars>
          <dgm:dir/>
          <dgm:animLvl val="lvl"/>
          <dgm:resizeHandles val="exact"/>
        </dgm:presLayoutVars>
      </dgm:prSet>
      <dgm:spPr/>
    </dgm:pt>
    <dgm:pt modelId="{96918701-B145-408C-8F75-93C38B65411A}" type="pres">
      <dgm:prSet presAssocID="{5087D2B2-A278-4D0D-BFB9-E3E6056C203C}" presName="composite" presStyleCnt="0"/>
      <dgm:spPr/>
    </dgm:pt>
    <dgm:pt modelId="{17F211BB-0E6B-4295-90E2-B011C2FAF594}" type="pres">
      <dgm:prSet presAssocID="{5087D2B2-A278-4D0D-BFB9-E3E6056C203C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3D0BEE16-D103-496C-9D48-6A1C75F47CCB}" type="pres">
      <dgm:prSet presAssocID="{5087D2B2-A278-4D0D-BFB9-E3E6056C203C}" presName="descendantText" presStyleLbl="alignAcc1" presStyleIdx="0" presStyleCnt="2">
        <dgm:presLayoutVars>
          <dgm:bulletEnabled val="1"/>
        </dgm:presLayoutVars>
      </dgm:prSet>
      <dgm:spPr/>
    </dgm:pt>
    <dgm:pt modelId="{65B4BCC8-4CCA-4FEB-B6BE-E09931D2CBF1}" type="pres">
      <dgm:prSet presAssocID="{78275989-B308-4AB2-AC61-0D6E5E2B2077}" presName="sp" presStyleCnt="0"/>
      <dgm:spPr/>
    </dgm:pt>
    <dgm:pt modelId="{1D03C1F4-A481-4EFB-BE07-5AF03D93B4C3}" type="pres">
      <dgm:prSet presAssocID="{79F987C1-7271-4CAE-B595-1CC524A6717D}" presName="composite" presStyleCnt="0"/>
      <dgm:spPr/>
    </dgm:pt>
    <dgm:pt modelId="{9166D409-9753-4462-B61E-0C3C6974E9C8}" type="pres">
      <dgm:prSet presAssocID="{79F987C1-7271-4CAE-B595-1CC524A6717D}" presName="parentText" presStyleLbl="alignNode1" presStyleIdx="1" presStyleCnt="2">
        <dgm:presLayoutVars>
          <dgm:chMax val="1"/>
          <dgm:bulletEnabled val="1"/>
        </dgm:presLayoutVars>
      </dgm:prSet>
      <dgm:spPr>
        <a:xfrm rot="5400000">
          <a:off x="-326231" y="2214895"/>
          <a:ext cx="2174874" cy="1522412"/>
        </a:xfrm>
        <a:prstGeom prst="chevron">
          <a:avLst/>
        </a:prstGeom>
      </dgm:spPr>
    </dgm:pt>
    <dgm:pt modelId="{69E2D71F-01D1-4895-B184-0D050FBF5F28}" type="pres">
      <dgm:prSet presAssocID="{79F987C1-7271-4CAE-B595-1CC524A6717D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837C4D03-6708-4CA1-AE9D-292DC0FCD4D7}" type="presOf" srcId="{B2AE871F-2581-431A-9681-8B6277B9B868}" destId="{69E2D71F-01D1-4895-B184-0D050FBF5F28}" srcOrd="0" destOrd="0" presId="urn:microsoft.com/office/officeart/2005/8/layout/chevron2"/>
    <dgm:cxn modelId="{81E3150D-E423-40C9-9913-895CC1BD3ED4}" type="presOf" srcId="{51482F21-92B0-4CE9-8078-E7901EBD40F7}" destId="{083F1008-1E58-4AE3-943D-24CDFAF40278}" srcOrd="0" destOrd="0" presId="urn:microsoft.com/office/officeart/2005/8/layout/chevron2"/>
    <dgm:cxn modelId="{AB9FC911-C8CA-499D-A268-2F67B3109F67}" srcId="{5087D2B2-A278-4D0D-BFB9-E3E6056C203C}" destId="{F335EF98-6D7A-4F50-B675-18B509954675}" srcOrd="0" destOrd="0" parTransId="{11596C69-082F-4FF2-BFCB-7F6E5B56CD16}" sibTransId="{2912766D-0186-4A0C-BC16-8BEE257FA914}"/>
    <dgm:cxn modelId="{ADF149A0-3E8F-4081-A8A9-A0DF9B46821C}" type="presOf" srcId="{79F987C1-7271-4CAE-B595-1CC524A6717D}" destId="{9166D409-9753-4462-B61E-0C3C6974E9C8}" srcOrd="0" destOrd="0" presId="urn:microsoft.com/office/officeart/2005/8/layout/chevron2"/>
    <dgm:cxn modelId="{129387B3-CE46-496F-82B5-FB651FFF1EE4}" srcId="{51482F21-92B0-4CE9-8078-E7901EBD40F7}" destId="{79F987C1-7271-4CAE-B595-1CC524A6717D}" srcOrd="1" destOrd="0" parTransId="{ACACF4E2-432D-4CD2-8C6B-7C5FEBCBD3B4}" sibTransId="{2EC562E4-577A-4CD1-98F4-8879E63A18AF}"/>
    <dgm:cxn modelId="{127F12C8-1CF7-4C60-8D55-5386A70DC613}" type="presOf" srcId="{F335EF98-6D7A-4F50-B675-18B509954675}" destId="{3D0BEE16-D103-496C-9D48-6A1C75F47CCB}" srcOrd="0" destOrd="0" presId="urn:microsoft.com/office/officeart/2005/8/layout/chevron2"/>
    <dgm:cxn modelId="{D628CCD2-6A09-4A3F-ABD4-8AC9E24ECFA1}" type="presOf" srcId="{5087D2B2-A278-4D0D-BFB9-E3E6056C203C}" destId="{17F211BB-0E6B-4295-90E2-B011C2FAF594}" srcOrd="0" destOrd="0" presId="urn:microsoft.com/office/officeart/2005/8/layout/chevron2"/>
    <dgm:cxn modelId="{C00341D8-7452-4F2C-B6F3-BB4B4FC10206}" srcId="{79F987C1-7271-4CAE-B595-1CC524A6717D}" destId="{B2AE871F-2581-431A-9681-8B6277B9B868}" srcOrd="0" destOrd="0" parTransId="{6483F868-A7C5-4299-B92E-2666D8DB8FAE}" sibTransId="{FF9E2249-7C3F-4C45-86F3-9AF055D5639D}"/>
    <dgm:cxn modelId="{1F79A7FB-8996-49E8-9D50-CB0A4B4F902F}" srcId="{51482F21-92B0-4CE9-8078-E7901EBD40F7}" destId="{5087D2B2-A278-4D0D-BFB9-E3E6056C203C}" srcOrd="0" destOrd="0" parTransId="{76389218-161C-487D-9022-5869186555E1}" sibTransId="{78275989-B308-4AB2-AC61-0D6E5E2B2077}"/>
    <dgm:cxn modelId="{5934392E-0E7C-49DD-B83B-6C98E5A23FDC}" type="presParOf" srcId="{083F1008-1E58-4AE3-943D-24CDFAF40278}" destId="{96918701-B145-408C-8F75-93C38B65411A}" srcOrd="0" destOrd="0" presId="urn:microsoft.com/office/officeart/2005/8/layout/chevron2"/>
    <dgm:cxn modelId="{0F16F201-2EDC-4F72-AE61-F5ABCF508E4F}" type="presParOf" srcId="{96918701-B145-408C-8F75-93C38B65411A}" destId="{17F211BB-0E6B-4295-90E2-B011C2FAF594}" srcOrd="0" destOrd="0" presId="urn:microsoft.com/office/officeart/2005/8/layout/chevron2"/>
    <dgm:cxn modelId="{E263E358-B6F4-4706-900C-B2A204FFCDEE}" type="presParOf" srcId="{96918701-B145-408C-8F75-93C38B65411A}" destId="{3D0BEE16-D103-496C-9D48-6A1C75F47CCB}" srcOrd="1" destOrd="0" presId="urn:microsoft.com/office/officeart/2005/8/layout/chevron2"/>
    <dgm:cxn modelId="{2F838B5A-459D-41E8-91F4-01D57A56BE04}" type="presParOf" srcId="{083F1008-1E58-4AE3-943D-24CDFAF40278}" destId="{65B4BCC8-4CCA-4FEB-B6BE-E09931D2CBF1}" srcOrd="1" destOrd="0" presId="urn:microsoft.com/office/officeart/2005/8/layout/chevron2"/>
    <dgm:cxn modelId="{E957E680-9F24-49FA-ABC8-6C600BB649D3}" type="presParOf" srcId="{083F1008-1E58-4AE3-943D-24CDFAF40278}" destId="{1D03C1F4-A481-4EFB-BE07-5AF03D93B4C3}" srcOrd="2" destOrd="0" presId="urn:microsoft.com/office/officeart/2005/8/layout/chevron2"/>
    <dgm:cxn modelId="{202CD37A-05B1-4294-A26F-B31F172F4B45}" type="presParOf" srcId="{1D03C1F4-A481-4EFB-BE07-5AF03D93B4C3}" destId="{9166D409-9753-4462-B61E-0C3C6974E9C8}" srcOrd="0" destOrd="0" presId="urn:microsoft.com/office/officeart/2005/8/layout/chevron2"/>
    <dgm:cxn modelId="{339C0CF3-E0C4-4308-9374-CCB21F2E40BF}" type="presParOf" srcId="{1D03C1F4-A481-4EFB-BE07-5AF03D93B4C3}" destId="{69E2D71F-01D1-4895-B184-0D050FBF5F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F211BB-0E6B-4295-90E2-B011C2FAF594}">
      <dsp:nvSpPr>
        <dsp:cNvPr id="0" name=""/>
        <dsp:cNvSpPr/>
      </dsp:nvSpPr>
      <dsp:spPr>
        <a:xfrm rot="5400000">
          <a:off x="-326231" y="326692"/>
          <a:ext cx="2174874" cy="1522412"/>
        </a:xfrm>
        <a:prstGeom prst="chevron">
          <a:avLst/>
        </a:prstGeom>
        <a:solidFill>
          <a:srgbClr val="124898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>
              <a:solidFill>
                <a:srgbClr val="FECA16"/>
              </a:solidFill>
            </a:rPr>
            <a:t>01.07.2025</a:t>
          </a:r>
          <a:endParaRPr lang="de-DE" sz="2400" kern="1200"/>
        </a:p>
      </dsp:txBody>
      <dsp:txXfrm rot="-5400000">
        <a:off x="0" y="761667"/>
        <a:ext cx="1522412" cy="652462"/>
      </dsp:txXfrm>
    </dsp:sp>
    <dsp:sp modelId="{3D0BEE16-D103-496C-9D48-6A1C75F47CCB}">
      <dsp:nvSpPr>
        <dsp:cNvPr id="0" name=""/>
        <dsp:cNvSpPr/>
      </dsp:nvSpPr>
      <dsp:spPr>
        <a:xfrm rot="5400000">
          <a:off x="4058925" y="-2536051"/>
          <a:ext cx="1413668" cy="64866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kern="1200"/>
            <a:t>Geschaffene Plattform mit Inhalten, wie Arbeitshilfen füllen, sodass die Stämme auf die Inhalte zu greifen können..</a:t>
          </a:r>
        </a:p>
      </dsp:txBody>
      <dsp:txXfrm rot="-5400000">
        <a:off x="1522412" y="69472"/>
        <a:ext cx="6417684" cy="1275648"/>
      </dsp:txXfrm>
    </dsp:sp>
    <dsp:sp modelId="{9166D409-9753-4462-B61E-0C3C6974E9C8}">
      <dsp:nvSpPr>
        <dsp:cNvPr id="0" name=""/>
        <dsp:cNvSpPr/>
      </dsp:nvSpPr>
      <dsp:spPr>
        <a:xfrm rot="5400000">
          <a:off x="-326231" y="2214895"/>
          <a:ext cx="2174874" cy="1522412"/>
        </a:xfrm>
        <a:prstGeom prst="chevron">
          <a:avLst/>
        </a:prstGeom>
        <a:solidFill>
          <a:srgbClr val="124898"/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>
              <a:solidFill>
                <a:srgbClr val="FECA16"/>
              </a:solidFill>
              <a:latin typeface="Aleo Light"/>
              <a:ea typeface="+mn-ea"/>
              <a:cs typeface="+mn-cs"/>
            </a:rPr>
            <a:t>01.11.2025</a:t>
          </a:r>
        </a:p>
      </dsp:txBody>
      <dsp:txXfrm rot="-5400000">
        <a:off x="0" y="2649870"/>
        <a:ext cx="1522412" cy="652462"/>
      </dsp:txXfrm>
    </dsp:sp>
    <dsp:sp modelId="{69E2D71F-01D1-4895-B184-0D050FBF5F28}">
      <dsp:nvSpPr>
        <dsp:cNvPr id="0" name=""/>
        <dsp:cNvSpPr/>
      </dsp:nvSpPr>
      <dsp:spPr>
        <a:xfrm rot="5400000">
          <a:off x="4058925" y="-647849"/>
          <a:ext cx="1413668" cy="6486694"/>
        </a:xfrm>
        <a:prstGeom prst="round2Same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kern="1200"/>
            <a:t>Wir wollen min. 10 </a:t>
          </a:r>
          <a:r>
            <a:rPr lang="de-DE" sz="2200" kern="1200" err="1"/>
            <a:t>Stammeskompanten</a:t>
          </a:r>
          <a:r>
            <a:rPr lang="de-DE" sz="2200" kern="1200"/>
            <a:t> durchgeführt haben, sodass wir unsere Stämme gesund erhalten können und ein Vertrauen für das Werkzeug schaffen können.</a:t>
          </a:r>
        </a:p>
      </dsp:txBody>
      <dsp:txXfrm rot="-5400000">
        <a:off x="1522412" y="1957674"/>
        <a:ext cx="6417684" cy="1275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1815D-2439-4ED5-B5FE-7B80455979AB}" type="datetimeFigureOut">
              <a:rPr lang="de-DE" smtClean="0"/>
              <a:t>29.04.2025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C6274-B4AF-47E7-8575-03AEB251093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998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362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418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914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7" y="4972050"/>
            <a:ext cx="11235267" cy="914399"/>
          </a:xfrm>
          <a:noFill/>
        </p:spPr>
        <p:txBody>
          <a:bodyPr lIns="270000" tIns="270000" rIns="252000" anchor="ctr">
            <a:noAutofit/>
          </a:bodyPr>
          <a:lstStyle>
            <a:lvl1pPr algn="l">
              <a:defRPr sz="44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366" y="5886451"/>
            <a:ext cx="11235268" cy="603249"/>
          </a:xfrm>
          <a:noFill/>
        </p:spPr>
        <p:txBody>
          <a:bodyPr lIns="270000" rIns="252000" bIns="180000" anchor="b"/>
          <a:lstStyle>
            <a:lvl1pPr marL="0" indent="0" algn="l">
              <a:buNone/>
              <a:defRPr sz="20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64" y="6489700"/>
            <a:ext cx="11274137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043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6587E-0D05-48F9-BED5-44562CB64171}" type="datetime1">
              <a:rPr lang="de-DE" smtClean="0"/>
              <a:t>29.04.2025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233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B6CF-98A2-4ECD-99AD-60B1C8132400}" type="datetime1">
              <a:rPr lang="de-DE" smtClean="0"/>
              <a:t>29.04.2025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993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E9E9-34EB-4762-A26F-C314D8D13823}" type="datetime1">
              <a:rPr lang="de-DE" smtClean="0"/>
              <a:t>29.04.2025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226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AD2B-B385-4711-8227-8D3A374FE89D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6171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4DD-BC0B-484B-8828-A6419F9FED00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63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478367" y="368301"/>
            <a:ext cx="11235267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633413"/>
            <a:ext cx="7773691" cy="528794"/>
          </a:xfrm>
          <a:solidFill>
            <a:srgbClr val="FECA16"/>
          </a:solidFill>
        </p:spPr>
        <p:txBody>
          <a:bodyPr lIns="270000" tIns="36000" rIns="180000" bIns="0" anchor="t">
            <a:spAutoFit/>
          </a:bodyPr>
          <a:lstStyle>
            <a:lvl1pPr>
              <a:lnSpc>
                <a:spcPct val="100000"/>
              </a:lnSpc>
              <a:defRPr sz="3200">
                <a:solidFill>
                  <a:srgbClr val="124898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2058"/>
            <a:ext cx="10511365" cy="4634592"/>
          </a:xfrm>
        </p:spPr>
        <p:txBody>
          <a:bodyPr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9700"/>
            <a:ext cx="2743200" cy="365125"/>
          </a:xfrm>
        </p:spPr>
        <p:txBody>
          <a:bodyPr/>
          <a:lstStyle/>
          <a:p>
            <a:fld id="{1FEA8B0C-9BF8-4AF8-A83D-CD8501340D47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LDV BdP Niedersachsen e.V.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6365" y="6489701"/>
            <a:ext cx="2743200" cy="365125"/>
          </a:xfrm>
        </p:spPr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92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240EC-07BF-49AE-AA4A-DA3F43EBB30A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78367" y="4972050"/>
            <a:ext cx="11235267" cy="914399"/>
          </a:xfrm>
          <a:noFill/>
        </p:spPr>
        <p:txBody>
          <a:bodyPr lIns="270000" tIns="270000" rIns="252000" anchor="b"/>
          <a:lstStyle>
            <a:lvl1pPr algn="l">
              <a:defRPr sz="60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78366" y="5886451"/>
            <a:ext cx="11235268" cy="603249"/>
          </a:xfrm>
          <a:noFill/>
        </p:spPr>
        <p:txBody>
          <a:bodyPr lIns="270000" rIns="252000" bIns="180000" anchor="b"/>
          <a:lstStyle>
            <a:lvl1pPr marL="0" indent="0" algn="l">
              <a:buNone/>
              <a:defRPr sz="24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64" y="6489700"/>
            <a:ext cx="11274137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6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478368" y="1125894"/>
            <a:ext cx="5334000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9" name="Rechteck 8"/>
          <p:cNvSpPr/>
          <p:nvPr userDrawn="1"/>
        </p:nvSpPr>
        <p:spPr>
          <a:xfrm>
            <a:off x="6379633" y="1125893"/>
            <a:ext cx="5334001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381355"/>
            <a:ext cx="11235267" cy="744539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368" y="1694654"/>
            <a:ext cx="5334000" cy="4802678"/>
          </a:xfrm>
        </p:spPr>
        <p:txBody>
          <a:bodyPr lIns="180000" tIns="180000" rIns="180000" bIns="180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9632" y="1694655"/>
            <a:ext cx="5334001" cy="4793507"/>
          </a:xfrm>
        </p:spPr>
        <p:txBody>
          <a:bodyPr lIns="180000" tIns="180000" rIns="180000" bIns="180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29.04.2025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97" y="6488163"/>
            <a:ext cx="5110404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430" y="6490190"/>
            <a:ext cx="5110404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478367" y="1336540"/>
            <a:ext cx="4766732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/>
          </p:nvPr>
        </p:nvSpPr>
        <p:spPr>
          <a:xfrm>
            <a:off x="6379632" y="1336540"/>
            <a:ext cx="477096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5275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478368" y="368300"/>
            <a:ext cx="53340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9" name="Rechteck 8"/>
          <p:cNvSpPr/>
          <p:nvPr userDrawn="1"/>
        </p:nvSpPr>
        <p:spPr>
          <a:xfrm>
            <a:off x="6379633" y="368300"/>
            <a:ext cx="53340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367" y="937059"/>
            <a:ext cx="5334000" cy="2301441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9632" y="937062"/>
            <a:ext cx="5334001" cy="2301439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29.04.2025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97" y="3239782"/>
            <a:ext cx="5110404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430" y="3241810"/>
            <a:ext cx="5110404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478367" y="578946"/>
            <a:ext cx="4766732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/>
          </p:nvPr>
        </p:nvSpPr>
        <p:spPr>
          <a:xfrm>
            <a:off x="6379632" y="578947"/>
            <a:ext cx="477096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490295" y="3611431"/>
            <a:ext cx="53340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25" y="6485294"/>
            <a:ext cx="5110404" cy="117779"/>
          </a:xfrm>
          <a:prstGeom prst="rect">
            <a:avLst/>
          </a:prstGeom>
        </p:spPr>
      </p:pic>
      <p:sp>
        <p:nvSpPr>
          <p:cNvPr id="21" name="Textplatzhalter 16"/>
          <p:cNvSpPr>
            <a:spLocks noGrp="1"/>
          </p:cNvSpPr>
          <p:nvPr>
            <p:ph type="body" sz="quarter" idx="15"/>
          </p:nvPr>
        </p:nvSpPr>
        <p:spPr>
          <a:xfrm>
            <a:off x="490295" y="3817315"/>
            <a:ext cx="4766732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6378860" y="3619501"/>
            <a:ext cx="53340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989" y="6490983"/>
            <a:ext cx="5110404" cy="117779"/>
          </a:xfrm>
          <a:prstGeom prst="rect">
            <a:avLst/>
          </a:prstGeom>
        </p:spPr>
      </p:pic>
      <p:sp>
        <p:nvSpPr>
          <p:cNvPr id="24" name="Textplatzhalter 16"/>
          <p:cNvSpPr>
            <a:spLocks noGrp="1"/>
          </p:cNvSpPr>
          <p:nvPr>
            <p:ph type="body" sz="quarter" idx="16"/>
          </p:nvPr>
        </p:nvSpPr>
        <p:spPr>
          <a:xfrm>
            <a:off x="6378859" y="3837290"/>
            <a:ext cx="4766732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sz="half" idx="17"/>
          </p:nvPr>
        </p:nvSpPr>
        <p:spPr>
          <a:xfrm>
            <a:off x="490296" y="4176157"/>
            <a:ext cx="5334000" cy="2305475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26" name="Content Placeholder 2"/>
          <p:cNvSpPr>
            <a:spLocks noGrp="1"/>
          </p:cNvSpPr>
          <p:nvPr>
            <p:ph sz="half" idx="18"/>
          </p:nvPr>
        </p:nvSpPr>
        <p:spPr>
          <a:xfrm>
            <a:off x="6379633" y="4196331"/>
            <a:ext cx="5334000" cy="2289336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98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478368" y="368301"/>
            <a:ext cx="11235267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7952" y="633413"/>
            <a:ext cx="4108449" cy="360000"/>
          </a:xfrm>
          <a:solidFill>
            <a:srgbClr val="FECA16"/>
          </a:solidFill>
        </p:spPr>
        <p:txBody>
          <a:bodyPr anchor="ctr">
            <a:noAutofit/>
          </a:bodyPr>
          <a:lstStyle>
            <a:lvl1pPr>
              <a:defRPr sz="2000">
                <a:solidFill>
                  <a:srgbClr val="124898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7951" y="1143000"/>
            <a:ext cx="4895851" cy="5073650"/>
          </a:xfrm>
        </p:spPr>
        <p:txBody>
          <a:bodyPr lIns="0" tIns="9000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29.04.2025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64" y="6489700"/>
            <a:ext cx="11274137" cy="259834"/>
          </a:xfrm>
          <a:prstGeom prst="rect">
            <a:avLst/>
          </a:prstGeom>
        </p:spPr>
      </p:pic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478367" y="368301"/>
            <a:ext cx="5617632" cy="6118227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691185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4068" userDrawn="1">
          <p15:clr>
            <a:srgbClr val="C35E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478366" y="368301"/>
            <a:ext cx="11180233" cy="6118227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29.04.2025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64" y="6489700"/>
            <a:ext cx="11274137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21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4068" userDrawn="1">
          <p15:clr>
            <a:srgbClr val="C35E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1E056-9793-4696-AE36-0EC00B26940B}" type="datetime1">
              <a:rPr lang="de-DE" smtClean="0"/>
              <a:t>29.04.2025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75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368301"/>
            <a:ext cx="10515600" cy="1325563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CFA0-17FE-4215-BC80-4C95503505DC}" type="datetime1">
              <a:rPr lang="de-DE" smtClean="0"/>
              <a:t>29.04.2025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15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690690"/>
            <a:ext cx="10515599" cy="45259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28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28063D10-DE0C-4665-AF72-B1E9D2CFDA95}" type="datetime1">
              <a:rPr lang="de-DE" smtClean="0"/>
              <a:pPr/>
              <a:t>29.04.2025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897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LDV BdP Niedersachsen e. 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897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F8611F37-E403-4212-8973-081E8AB0D43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66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4" r:id="rId5"/>
    <p:sldLayoutId id="2147483672" r:id="rId6"/>
    <p:sldLayoutId id="2147483673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120000"/>
        </a:lnSpc>
        <a:spcBef>
          <a:spcPts val="10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orient="horz" pos="4088" userDrawn="1">
          <p15:clr>
            <a:srgbClr val="F26B43"/>
          </p15:clr>
        </p15:guide>
        <p15:guide id="3" pos="7379" userDrawn="1">
          <p15:clr>
            <a:srgbClr val="F26B43"/>
          </p15:clr>
        </p15:guide>
        <p15:guide id="4" pos="301" userDrawn="1">
          <p15:clr>
            <a:srgbClr val="F26B43"/>
          </p15:clr>
        </p15:guide>
        <p15:guide id="5" pos="528" userDrawn="1">
          <p15:clr>
            <a:srgbClr val="547EBF"/>
          </p15:clr>
        </p15:guide>
        <p15:guide id="6" orient="horz" pos="399" userDrawn="1">
          <p15:clr>
            <a:srgbClr val="547EBF"/>
          </p15:clr>
        </p15:guide>
        <p15:guide id="7" orient="horz" pos="3916" userDrawn="1">
          <p15:clr>
            <a:srgbClr val="547EBF"/>
          </p15:clr>
        </p15:guide>
        <p15:guide id="8" pos="7149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/>
          <a:srcRect t="10697" b="10697"/>
          <a:stretch/>
        </p:blipFill>
        <p:spPr bwMode="auto">
          <a:xfrm>
            <a:off x="711339" y="109250"/>
            <a:ext cx="11002295" cy="6380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722543" y="4971951"/>
            <a:ext cx="10017688" cy="1528855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44618" y="4972050"/>
            <a:ext cx="11235267" cy="914399"/>
          </a:xfrm>
        </p:spPr>
        <p:txBody>
          <a:bodyPr>
            <a:normAutofit fontScale="90000"/>
          </a:bodyPr>
          <a:lstStyle/>
          <a:p>
            <a:r>
              <a:rPr lang="de-DE" err="1"/>
              <a:t>WiederWachsen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727743" y="5886401"/>
            <a:ext cx="11235268" cy="603249"/>
          </a:xfrm>
        </p:spPr>
        <p:txBody>
          <a:bodyPr/>
          <a:lstStyle/>
          <a:p>
            <a:pPr>
              <a:tabLst>
                <a:tab pos="1617663" algn="l"/>
              </a:tabLst>
            </a:pPr>
            <a:r>
              <a:rPr lang="de-DE" sz="2400"/>
              <a:t>Bericht zur LDV 2025</a:t>
            </a:r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9048679" y="0"/>
            <a:ext cx="2440937" cy="2342382"/>
            <a:chOff x="6073777" y="0"/>
            <a:chExt cx="2440937" cy="2342382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3777" y="2092325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  <p:sp>
          <p:nvSpPr>
            <p:cNvPr id="2" name="Rechteck 1"/>
            <p:cNvSpPr/>
            <p:nvPr/>
          </p:nvSpPr>
          <p:spPr>
            <a:xfrm>
              <a:off x="6104890" y="1862136"/>
              <a:ext cx="2407285" cy="233364"/>
            </a:xfrm>
            <a:prstGeom prst="rect">
              <a:avLst/>
            </a:prstGeom>
            <a:solidFill>
              <a:srgbClr val="1248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" name="Rechteck 14"/>
          <p:cNvSpPr/>
          <p:nvPr/>
        </p:nvSpPr>
        <p:spPr>
          <a:xfrm>
            <a:off x="9033946" y="1863868"/>
            <a:ext cx="2407285" cy="2301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rgbClr val="FECA16"/>
                </a:solidFill>
                <a:latin typeface="+mj-lt"/>
              </a:rPr>
              <a:t>Landesverband Niedersachsen</a:t>
            </a:r>
          </a:p>
        </p:txBody>
      </p:sp>
    </p:spTree>
    <p:extLst>
      <p:ext uri="{BB962C8B-B14F-4D97-AF65-F5344CB8AC3E}">
        <p14:creationId xmlns:p14="http://schemas.microsoft.com/office/powerpoint/2010/main" val="1944603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B1474-D05B-FC94-FD98-2B105F26A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D98A43-34A3-E308-BE7E-8A89DFBB2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7" y="381355"/>
            <a:ext cx="11235267" cy="744539"/>
          </a:xfrm>
        </p:spPr>
        <p:txBody>
          <a:bodyPr anchor="t">
            <a:normAutofit/>
          </a:bodyPr>
          <a:lstStyle/>
          <a:p>
            <a:r>
              <a:rPr lang="de-DE" err="1"/>
              <a:t>Wissenplattform</a:t>
            </a:r>
            <a:endParaRPr lang="en-US" err="1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2C36C92-D358-D40E-7535-BCB5665D38C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r="-1" b="11311"/>
          <a:stretch/>
        </p:blipFill>
        <p:spPr>
          <a:xfrm>
            <a:off x="630768" y="1764992"/>
            <a:ext cx="4994031" cy="4556494"/>
          </a:xfrm>
          <a:noFill/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4C17143-F44B-DADB-40BB-C13C8201027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70149" y="1964285"/>
            <a:ext cx="4952968" cy="45356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133A90-8D93-EA41-6343-19513E49E8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FEA8B0C-9BF8-4AF8-A83D-CD8501340D47}" type="datetime1">
              <a:rPr lang="de-DE" smtClean="0"/>
              <a:pPr>
                <a:spcAft>
                  <a:spcPts val="600"/>
                </a:spcAft>
              </a:pPr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E7FED0-ED58-296E-6E50-DD6704125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9702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263F94-CDB6-45A4-C962-1B56368AB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9702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8611F37-E403-4212-8973-081E8AB0D430}" type="slidenum">
              <a:rPr lang="de-DE" smtClean="0"/>
              <a:pPr>
                <a:spcAft>
                  <a:spcPts val="600"/>
                </a:spcAft>
              </a:pPr>
              <a:t>10</a:t>
            </a:fld>
            <a:endParaRPr lang="de-DE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843FB740-39B3-6997-EA80-9974EB1278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367" y="1336540"/>
            <a:ext cx="4766732" cy="358115"/>
          </a:xfrm>
        </p:spPr>
        <p:txBody>
          <a:bodyPr vert="horz" lIns="180000" tIns="0" rIns="180000" bIns="0" rtlCol="0" anchor="t">
            <a:noAutofit/>
          </a:bodyPr>
          <a:lstStyle/>
          <a:p>
            <a:r>
              <a:rPr lang="en-US" err="1"/>
              <a:t>Allgemeines</a:t>
            </a:r>
            <a:r>
              <a:rPr lang="en-US"/>
              <a:t> </a:t>
            </a:r>
            <a:r>
              <a:rPr lang="en-US" err="1"/>
              <a:t>zu</a:t>
            </a:r>
            <a:r>
              <a:rPr lang="en-US"/>
              <a:t> </a:t>
            </a:r>
            <a:r>
              <a:rPr lang="en-US" err="1"/>
              <a:t>Stämmen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0CD547DA-A129-71BB-356A-41DF6430D1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9632" y="1336540"/>
            <a:ext cx="4770969" cy="358115"/>
          </a:xfrm>
        </p:spPr>
        <p:txBody>
          <a:bodyPr vert="horz" lIns="180000" tIns="0" rIns="180000" bIns="0" rtlCol="0" anchor="t">
            <a:noAutofit/>
          </a:bodyPr>
          <a:lstStyle/>
          <a:p>
            <a:r>
              <a:rPr lang="en-US" err="1"/>
              <a:t>Beispielseite</a:t>
            </a:r>
          </a:p>
        </p:txBody>
      </p:sp>
    </p:spTree>
    <p:extLst>
      <p:ext uri="{BB962C8B-B14F-4D97-AF65-F5344CB8AC3E}">
        <p14:creationId xmlns:p14="http://schemas.microsoft.com/office/powerpoint/2010/main" val="332270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FCC6F-3809-E29B-1455-7548B6FF4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E5EADF-FC0C-3FF4-F586-37FFD9150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7" y="381355"/>
            <a:ext cx="11235267" cy="744539"/>
          </a:xfrm>
        </p:spPr>
        <p:txBody>
          <a:bodyPr anchor="t">
            <a:normAutofit/>
          </a:bodyPr>
          <a:lstStyle/>
          <a:p>
            <a:r>
              <a:rPr lang="de-DE" err="1"/>
              <a:t>Wissenplattform</a:t>
            </a:r>
            <a:endParaRPr lang="en-US" err="1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BCD87D0-7807-D654-05B6-5D812578B30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3876" b="3876"/>
          <a:stretch/>
        </p:blipFill>
        <p:spPr>
          <a:xfrm>
            <a:off x="478368" y="1878098"/>
            <a:ext cx="4811890" cy="4421679"/>
          </a:xfrm>
          <a:noFill/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B7BE1E43-830D-C8C7-D3F2-EE79248056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r="31728"/>
          <a:stretch/>
        </p:blipFill>
        <p:spPr>
          <a:xfrm>
            <a:off x="6379632" y="1883286"/>
            <a:ext cx="5349058" cy="4585579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117612-B9C5-A7DA-24E4-2E8517BCE6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FEA8B0C-9BF8-4AF8-A83D-CD8501340D47}" type="datetime1">
              <a:rPr lang="de-DE" smtClean="0"/>
              <a:pPr>
                <a:spcAft>
                  <a:spcPts val="600"/>
                </a:spcAft>
              </a:pPr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0FFB26-0ABA-884C-A6EC-332C349F9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9702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C8B9D-5FBA-1379-869F-8F29512D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9702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8611F37-E403-4212-8973-081E8AB0D430}" type="slidenum">
              <a:rPr lang="de-DE" smtClean="0"/>
              <a:pPr>
                <a:spcAft>
                  <a:spcPts val="600"/>
                </a:spcAft>
              </a:pPr>
              <a:t>11</a:t>
            </a:fld>
            <a:endParaRPr lang="de-DE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3FC2A6EB-6BFF-A59D-DB2A-37849AF617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367" y="1336540"/>
            <a:ext cx="4766732" cy="358115"/>
          </a:xfrm>
        </p:spPr>
        <p:txBody>
          <a:bodyPr vert="horz" lIns="180000" tIns="0" rIns="180000" bIns="0" rtlCol="0" anchor="t">
            <a:noAutofit/>
          </a:bodyPr>
          <a:lstStyle/>
          <a:p>
            <a:r>
              <a:rPr lang="en-US" err="1"/>
              <a:t>Allgemeines</a:t>
            </a:r>
            <a:r>
              <a:rPr lang="en-US"/>
              <a:t> </a:t>
            </a:r>
            <a:r>
              <a:rPr lang="en-US" err="1"/>
              <a:t>zu</a:t>
            </a:r>
            <a:r>
              <a:rPr lang="en-US"/>
              <a:t> </a:t>
            </a:r>
            <a:r>
              <a:rPr lang="en-US" err="1"/>
              <a:t>Stämmen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D643984E-C57A-9EB4-294C-3BDEA77242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9632" y="1336540"/>
            <a:ext cx="4770969" cy="358115"/>
          </a:xfrm>
        </p:spPr>
        <p:txBody>
          <a:bodyPr vert="horz" lIns="180000" tIns="0" rIns="180000" bIns="0" rtlCol="0" anchor="t">
            <a:noAutofit/>
          </a:bodyPr>
          <a:lstStyle/>
          <a:p>
            <a:r>
              <a:rPr lang="en-US" err="1"/>
              <a:t>Beispielseite</a:t>
            </a:r>
          </a:p>
        </p:txBody>
      </p:sp>
    </p:spTree>
    <p:extLst>
      <p:ext uri="{BB962C8B-B14F-4D97-AF65-F5344CB8AC3E}">
        <p14:creationId xmlns:p14="http://schemas.microsoft.com/office/powerpoint/2010/main" val="1906519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799FC-3B06-8C03-8E30-323D06732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Stammeskompass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E6C9CAA-A5C0-BED8-FFE2-5C518528D1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8206" y="1408200"/>
            <a:ext cx="5251938" cy="526366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A44D6-84E2-5251-EFFF-82A8A1CD8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2B0B7-F534-ABD7-2B71-66210096F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LDV BdP Niedersachsen e.V.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1E52C-EB63-8F96-6B86-A6EC37511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197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icture 220">
            <a:extLst>
              <a:ext uri="{FF2B5EF4-FFF2-40B4-BE49-F238E27FC236}">
                <a16:creationId xmlns:a16="http://schemas.microsoft.com/office/drawing/2014/main" id="{E9BAFB27-D314-A6E5-6673-8DB6138640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786" t="35788" r="25983" b="14041"/>
          <a:stretch/>
        </p:blipFill>
        <p:spPr>
          <a:xfrm>
            <a:off x="9384322" y="3868615"/>
            <a:ext cx="1969471" cy="211602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6889" y="652341"/>
            <a:ext cx="6531571" cy="528794"/>
          </a:xfrm>
        </p:spPr>
        <p:txBody>
          <a:bodyPr wrap="none"/>
          <a:lstStyle/>
          <a:p>
            <a:r>
              <a:rPr lang="de-DE"/>
              <a:t>Stammeskompass-Moderator*innen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BE71-E309-490B-A8AD-33515DF43C29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BdP-Musterveranstaltung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13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7369235-2392-A7D9-D4E4-63C11FB245DE}"/>
              </a:ext>
            </a:extLst>
          </p:cNvPr>
          <p:cNvSpPr txBox="1"/>
          <p:nvPr/>
        </p:nvSpPr>
        <p:spPr>
          <a:xfrm>
            <a:off x="7860323" y="3346939"/>
            <a:ext cx="3723920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>
                <a:latin typeface="Aleo"/>
              </a:rPr>
              <a:t>Termin: </a:t>
            </a:r>
            <a:endParaRPr lang="de-DE">
              <a:latin typeface="Aleo" panose="020F0502020204030203" pitchFamily="34" charset="0"/>
            </a:endParaRPr>
          </a:p>
          <a:p>
            <a:r>
              <a:rPr lang="de-DE">
                <a:latin typeface="Aleo"/>
              </a:rPr>
              <a:t>29. April 2025</a:t>
            </a:r>
            <a:br>
              <a:rPr lang="de-DE">
                <a:latin typeface="Aleo"/>
              </a:rPr>
            </a:br>
            <a:r>
              <a:rPr lang="de-DE">
                <a:latin typeface="Aleo"/>
              </a:rPr>
              <a:t>06. Mai 2025</a:t>
            </a:r>
            <a:br>
              <a:rPr lang="de-DE">
                <a:latin typeface="Aleo"/>
              </a:rPr>
            </a:br>
            <a:r>
              <a:rPr lang="de-DE">
                <a:latin typeface="Aleo"/>
              </a:rPr>
              <a:t>13. Mai 2025</a:t>
            </a:r>
            <a:br>
              <a:rPr lang="de-DE">
                <a:latin typeface="Aleo"/>
              </a:rPr>
            </a:br>
            <a:r>
              <a:rPr lang="de-DE">
                <a:latin typeface="Aleo"/>
              </a:rPr>
              <a:t>20. Mai 2025</a:t>
            </a:r>
            <a:br>
              <a:rPr lang="de-DE">
                <a:latin typeface="Aleo"/>
              </a:rPr>
            </a:br>
            <a:r>
              <a:rPr lang="de-DE">
                <a:latin typeface="Aleo"/>
              </a:rPr>
              <a:t>27. Mai 2025</a:t>
            </a:r>
            <a:endParaRPr lang="de-DE">
              <a:latin typeface="Aleo" panose="020F0502020204030203" pitchFamily="34" charset="0"/>
            </a:endParaRPr>
          </a:p>
          <a:p>
            <a:endParaRPr lang="de-DE">
              <a:latin typeface="Aleo" panose="020F0502020204030203" pitchFamily="34" charset="0"/>
            </a:endParaRPr>
          </a:p>
          <a:p>
            <a:endParaRPr lang="de-DE">
              <a:latin typeface="Aleo" panose="020F0502020204030203" pitchFamily="34" charset="0"/>
            </a:endParaRPr>
          </a:p>
          <a:p>
            <a:endParaRPr lang="de-DE">
              <a:latin typeface="Aleo" panose="020F0502020204030203" pitchFamily="34" charset="0"/>
            </a:endParaRPr>
          </a:p>
          <a:p>
            <a:pPr algn="ctr"/>
            <a:r>
              <a:rPr lang="de-DE">
                <a:latin typeface="Aleo" panose="020F0502020204030203" pitchFamily="34" charset="0"/>
              </a:rPr>
              <a:t>Jetzt anmelden!</a:t>
            </a:r>
          </a:p>
        </p:txBody>
      </p:sp>
      <p:pic>
        <p:nvPicPr>
          <p:cNvPr id="220" name="Content Placeholder 219">
            <a:extLst>
              <a:ext uri="{FF2B5EF4-FFF2-40B4-BE49-F238E27FC236}">
                <a16:creationId xmlns:a16="http://schemas.microsoft.com/office/drawing/2014/main" id="{C14EFFBC-32CD-671C-2B7A-0DC873760B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49923" y="1548893"/>
            <a:ext cx="10511365" cy="4630584"/>
          </a:xfrm>
        </p:spPr>
      </p:pic>
    </p:spTree>
    <p:extLst>
      <p:ext uri="{BB962C8B-B14F-4D97-AF65-F5344CB8AC3E}">
        <p14:creationId xmlns:p14="http://schemas.microsoft.com/office/powerpoint/2010/main" val="2181117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BdP-Musterveranstaltung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14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37018" y="1318659"/>
            <a:ext cx="10616781" cy="4860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t"/>
          <a:lstStyle/>
          <a:p>
            <a:pPr>
              <a:lnSpc>
                <a:spcPct val="120000"/>
              </a:lnSpc>
            </a:pPr>
            <a:r>
              <a:rPr lang="de-DE" sz="2800" b="1">
                <a:solidFill>
                  <a:srgbClr val="124898"/>
                </a:solidFill>
                <a:latin typeface="+mj-lt"/>
              </a:rPr>
              <a:t>Stammeskompass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2400" b="1">
                <a:solidFill>
                  <a:srgbClr val="124898"/>
                </a:solidFill>
              </a:rPr>
              <a:t>Ohne Schulungen keine Moderator*innen </a:t>
            </a:r>
            <a:r>
              <a:rPr lang="de-DE" sz="2400" b="1">
                <a:solidFill>
                  <a:srgbClr val="124898"/>
                </a:solidFill>
                <a:sym typeface="Wingdings" panose="05000000000000000000" pitchFamily="2" charset="2"/>
              </a:rPr>
              <a:t> Keine </a:t>
            </a:r>
            <a:r>
              <a:rPr lang="de-DE" sz="2400" b="1" err="1">
                <a:solidFill>
                  <a:srgbClr val="124898"/>
                </a:solidFill>
                <a:sym typeface="Wingdings" panose="05000000000000000000" pitchFamily="2" charset="2"/>
              </a:rPr>
              <a:t>Kompanten</a:t>
            </a:r>
            <a:endParaRPr lang="de-DE" sz="2400" b="1">
              <a:solidFill>
                <a:srgbClr val="124898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2400" b="1">
                <a:solidFill>
                  <a:srgbClr val="124898"/>
                </a:solidFill>
              </a:rPr>
              <a:t>Viel Kapazitäten in die Gestaltung einer Schulung geflossen</a:t>
            </a:r>
          </a:p>
          <a:p>
            <a:pPr lvl="1">
              <a:lnSpc>
                <a:spcPct val="120000"/>
              </a:lnSpc>
            </a:pPr>
            <a:r>
              <a:rPr lang="de-DE" sz="2400" b="1">
                <a:solidFill>
                  <a:srgbClr val="124898"/>
                </a:solidFill>
              </a:rPr>
              <a:t> </a:t>
            </a:r>
            <a:r>
              <a:rPr lang="de-DE" sz="2400" b="1">
                <a:solidFill>
                  <a:srgbClr val="124898"/>
                </a:solidFill>
                <a:sym typeface="Wingdings" panose="05000000000000000000" pitchFamily="2" charset="2"/>
              </a:rPr>
              <a:t> Zeitintensive aber wichtige Auseinandersetzung mit dem Schulungskonzept</a:t>
            </a:r>
            <a:endParaRPr lang="de-DE" sz="2400" b="1">
              <a:solidFill>
                <a:srgbClr val="124898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2400" b="1">
                <a:solidFill>
                  <a:srgbClr val="124898"/>
                </a:solidFill>
                <a:sym typeface="Wingdings" panose="05000000000000000000" pitchFamily="2" charset="2"/>
              </a:rPr>
              <a:t>Schulung soll im zweiten Anlauf stattfinden</a:t>
            </a:r>
            <a:endParaRPr lang="de-DE" sz="2400" b="1">
              <a:solidFill>
                <a:srgbClr val="124898"/>
              </a:solidFill>
            </a:endParaRPr>
          </a:p>
          <a:p>
            <a:pPr>
              <a:lnSpc>
                <a:spcPct val="120000"/>
              </a:lnSpc>
            </a:pPr>
            <a:endParaRPr lang="de-DE" sz="2400" b="1">
              <a:solidFill>
                <a:srgbClr val="124898"/>
              </a:solidFill>
              <a:latin typeface="Aleo" panose="020F0502020204030203" pitchFamily="34" charset="0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de-DE" sz="2400" b="1">
                <a:solidFill>
                  <a:srgbClr val="124898"/>
                </a:solidFill>
                <a:latin typeface="Aleo"/>
                <a:sym typeface="Wingdings" panose="05000000000000000000" pitchFamily="2" charset="2"/>
              </a:rPr>
              <a:t>Ziel in 2025: </a:t>
            </a:r>
            <a:r>
              <a:rPr lang="de-DE" sz="2400" b="1">
                <a:solidFill>
                  <a:srgbClr val="124898"/>
                </a:solidFill>
                <a:sym typeface="Wingdings" panose="05000000000000000000" pitchFamily="2" charset="2"/>
              </a:rPr>
              <a:t>Mindestens 10 </a:t>
            </a:r>
            <a:r>
              <a:rPr lang="de-DE" sz="2400" b="1" err="1">
                <a:solidFill>
                  <a:srgbClr val="124898"/>
                </a:solidFill>
                <a:sym typeface="Wingdings" panose="05000000000000000000" pitchFamily="2" charset="2"/>
              </a:rPr>
              <a:t>Stammeskompanten</a:t>
            </a:r>
            <a:endParaRPr lang="de-DE" sz="2400" b="1">
              <a:solidFill>
                <a:srgbClr val="124898"/>
              </a:solidFill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endParaRPr lang="de-DE" sz="1200" b="1">
              <a:solidFill>
                <a:srgbClr val="124898"/>
              </a:solidFill>
            </a:endParaRPr>
          </a:p>
          <a:p>
            <a:pPr>
              <a:lnSpc>
                <a:spcPct val="120000"/>
              </a:lnSpc>
            </a:pPr>
            <a:r>
              <a:rPr lang="de-DE" sz="2400" b="1">
                <a:solidFill>
                  <a:srgbClr val="124898"/>
                </a:solidFill>
                <a:latin typeface="Aleo"/>
                <a:sym typeface="Wingdings" panose="05000000000000000000" pitchFamily="2" charset="2"/>
              </a:rPr>
              <a:t>Langfristiges Ziel: </a:t>
            </a:r>
            <a:r>
              <a:rPr lang="de-DE" sz="2400" b="1">
                <a:solidFill>
                  <a:srgbClr val="124898"/>
                </a:solidFill>
                <a:sym typeface="Wingdings" panose="05000000000000000000" pitchFamily="2" charset="2"/>
              </a:rPr>
              <a:t>Jeder Stamm soll die Möglichkeit haben 1x jährlich einen </a:t>
            </a:r>
            <a:r>
              <a:rPr lang="de-DE" sz="2400" b="1" err="1">
                <a:solidFill>
                  <a:srgbClr val="124898"/>
                </a:solidFill>
                <a:sym typeface="Wingdings" panose="05000000000000000000" pitchFamily="2" charset="2"/>
              </a:rPr>
              <a:t>Stammeskompanten</a:t>
            </a:r>
            <a:r>
              <a:rPr lang="de-DE" sz="2400" b="1">
                <a:solidFill>
                  <a:srgbClr val="124898"/>
                </a:solidFill>
                <a:sym typeface="Wingdings" panose="05000000000000000000" pitchFamily="2" charset="2"/>
              </a:rPr>
              <a:t> durchzuführen</a:t>
            </a:r>
            <a:endParaRPr lang="de-DE" sz="2400" b="1">
              <a:solidFill>
                <a:srgbClr val="124898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2400" b="1">
              <a:solidFill>
                <a:srgbClr val="124898"/>
              </a:solidFill>
            </a:endParaRPr>
          </a:p>
          <a:p>
            <a:pPr>
              <a:lnSpc>
                <a:spcPct val="120000"/>
              </a:lnSpc>
            </a:pPr>
            <a:endParaRPr lang="de-DE" sz="2400" b="1">
              <a:solidFill>
                <a:srgbClr val="124898"/>
              </a:solidFill>
            </a:endParaRPr>
          </a:p>
          <a:p>
            <a:pPr>
              <a:lnSpc>
                <a:spcPct val="120000"/>
              </a:lnSpc>
            </a:pPr>
            <a:endParaRPr lang="de-DE" sz="2400" b="1">
              <a:solidFill>
                <a:srgbClr val="124898"/>
              </a:solidFill>
              <a:latin typeface="+mj-lt"/>
            </a:endParaRPr>
          </a:p>
          <a:p>
            <a:pPr>
              <a:lnSpc>
                <a:spcPct val="120000"/>
              </a:lnSpc>
            </a:pPr>
            <a:endParaRPr lang="de-DE" sz="1600" b="1">
              <a:solidFill>
                <a:srgbClr val="124898"/>
              </a:solidFill>
              <a:latin typeface="+mj-lt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78192" y="122685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>
              <a:solidFill>
                <a:srgbClr val="FECA16"/>
              </a:solidFill>
              <a:latin typeface="+mj-lt"/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7" y="6179315"/>
            <a:ext cx="8455603" cy="259834"/>
          </a:xfrm>
          <a:prstGeom prst="rect">
            <a:avLst/>
          </a:prstGeom>
        </p:spPr>
      </p:pic>
      <p:sp>
        <p:nvSpPr>
          <p:cNvPr id="22" name="Titel 4">
            <a:extLst>
              <a:ext uri="{FF2B5EF4-FFF2-40B4-BE49-F238E27FC236}">
                <a16:creationId xmlns:a16="http://schemas.microsoft.com/office/drawing/2014/main" id="{73EF7739-9444-98EA-21D9-5A7A709D3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7" y="368302"/>
            <a:ext cx="10515600" cy="547842"/>
          </a:xfrm>
        </p:spPr>
        <p:txBody>
          <a:bodyPr/>
          <a:lstStyle/>
          <a:p>
            <a:r>
              <a:rPr lang="de-DE"/>
              <a:t>Ausblick</a:t>
            </a:r>
          </a:p>
        </p:txBody>
      </p:sp>
    </p:spTree>
    <p:extLst>
      <p:ext uri="{BB962C8B-B14F-4D97-AF65-F5344CB8AC3E}">
        <p14:creationId xmlns:p14="http://schemas.microsoft.com/office/powerpoint/2010/main" val="2903006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78DFB3-3E44-6E7A-C35B-DF9E5F376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FACF1A-E8F4-06DE-F465-9683EBF26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29.04.2025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46D9E1-9453-105B-1546-EC4CF6E4E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15</a:t>
            </a:fld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98E130C-EB0A-2CE0-FA2B-1D28B9897178}"/>
              </a:ext>
            </a:extLst>
          </p:cNvPr>
          <p:cNvSpPr/>
          <p:nvPr/>
        </p:nvSpPr>
        <p:spPr>
          <a:xfrm>
            <a:off x="737018" y="1318659"/>
            <a:ext cx="10616781" cy="502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t"/>
          <a:lstStyle/>
          <a:p>
            <a:pPr>
              <a:lnSpc>
                <a:spcPct val="120000"/>
              </a:lnSpc>
            </a:pPr>
            <a:r>
              <a:rPr lang="de-DE" sz="2800" b="1" err="1">
                <a:solidFill>
                  <a:srgbClr val="124898"/>
                </a:solidFill>
                <a:latin typeface="+mj-lt"/>
              </a:rPr>
              <a:t>Stammesmentoring</a:t>
            </a:r>
            <a:endParaRPr lang="de-DE" sz="2800" b="1">
              <a:solidFill>
                <a:srgbClr val="124898"/>
              </a:solidFill>
              <a:latin typeface="+mj-lt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2400" b="1">
                <a:solidFill>
                  <a:srgbClr val="124898"/>
                </a:solidFill>
              </a:rPr>
              <a:t>Gute Vorbereitung und Auseinandersetzung mit den Stämmen notwendig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2400" b="1">
                <a:solidFill>
                  <a:srgbClr val="124898"/>
                </a:solidFill>
              </a:rPr>
              <a:t>Mentor*innen-Suche als wichtigster Faktor</a:t>
            </a:r>
          </a:p>
          <a:p>
            <a:pPr>
              <a:lnSpc>
                <a:spcPct val="120000"/>
              </a:lnSpc>
            </a:pPr>
            <a:r>
              <a:rPr lang="de-DE" sz="2400" b="1">
                <a:solidFill>
                  <a:srgbClr val="124898"/>
                </a:solidFill>
                <a:sym typeface="Wingdings" panose="05000000000000000000" pitchFamily="2" charset="2"/>
              </a:rPr>
              <a:t>	 Präzise und langwierige Kommunikation notwendig, um 		 	      Erwartungen sowie Aufgabenfeld klar zu definieren</a:t>
            </a:r>
            <a:endParaRPr lang="de-DE" sz="2400" b="1">
              <a:solidFill>
                <a:srgbClr val="124898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2400" b="1">
              <a:solidFill>
                <a:srgbClr val="124898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>
                <a:ln>
                  <a:noFill/>
                </a:ln>
                <a:solidFill>
                  <a:srgbClr val="124898"/>
                </a:solidFill>
                <a:effectLst/>
                <a:uLnTx/>
                <a:uFillTx/>
                <a:latin typeface="Aleo"/>
                <a:sym typeface="Wingdings" panose="05000000000000000000" pitchFamily="2" charset="2"/>
              </a:rPr>
              <a:t>Ziel in 2025:</a:t>
            </a:r>
            <a:r>
              <a:rPr kumimoji="0" lang="de-DE" sz="2400" b="1" i="0" u="none" strike="noStrike" kern="1200" cap="none" spc="0" normalizeH="0" baseline="0" noProof="0">
                <a:ln>
                  <a:noFill/>
                </a:ln>
                <a:solidFill>
                  <a:srgbClr val="124898"/>
                </a:solidFill>
                <a:effectLst/>
                <a:uLnTx/>
                <a:uFillTx/>
                <a:ea typeface="+mn-ea"/>
                <a:cs typeface="+mn-cs"/>
                <a:sym typeface="Wingdings" panose="05000000000000000000" pitchFamily="2" charset="2"/>
              </a:rPr>
              <a:t> Evaluierung und Verbesserung des Konzepts</a:t>
            </a:r>
            <a:endParaRPr lang="de-DE" sz="2400" b="1" i="0" u="none" strike="noStrike" kern="1200" cap="none" spc="0" normalizeH="0" baseline="0" noProof="0">
              <a:ln>
                <a:noFill/>
              </a:ln>
              <a:solidFill>
                <a:srgbClr val="124898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1200" cap="none" spc="0" normalizeH="0" baseline="0" noProof="0">
              <a:ln>
                <a:noFill/>
              </a:ln>
              <a:solidFill>
                <a:srgbClr val="124898"/>
              </a:solidFill>
              <a:effectLst/>
              <a:uLnTx/>
              <a:uFillTx/>
              <a:ea typeface="+mn-ea"/>
              <a:cs typeface="+mn-cs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defRPr/>
            </a:pPr>
            <a:r>
              <a:rPr kumimoji="0" lang="de-DE" sz="2400" b="1" i="0" u="none" strike="noStrike" kern="1200" cap="none" spc="0" normalizeH="0" baseline="0" noProof="0">
                <a:ln>
                  <a:noFill/>
                </a:ln>
                <a:solidFill>
                  <a:srgbClr val="124898"/>
                </a:solidFill>
                <a:effectLst/>
                <a:uLnTx/>
                <a:uFillTx/>
                <a:latin typeface="Aleo"/>
                <a:sym typeface="Wingdings" panose="05000000000000000000" pitchFamily="2" charset="2"/>
              </a:rPr>
              <a:t>Langfristiges Ziel: </a:t>
            </a:r>
            <a:r>
              <a:rPr lang="de-DE" sz="2400" b="1">
                <a:solidFill>
                  <a:srgbClr val="124898"/>
                </a:solidFill>
                <a:sym typeface="Wingdings" panose="05000000000000000000" pitchFamily="2" charset="2"/>
              </a:rPr>
              <a:t>Konzept optimieren, adaptieren und auf alle Stämme anwenden, die Bedarf haben</a:t>
            </a:r>
            <a:endParaRPr lang="de-DE" sz="2400" b="1">
              <a:solidFill>
                <a:srgbClr val="124898"/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8EA9AFD-610C-2902-B4B7-62346455FFFC}"/>
              </a:ext>
            </a:extLst>
          </p:cNvPr>
          <p:cNvSpPr/>
          <p:nvPr/>
        </p:nvSpPr>
        <p:spPr>
          <a:xfrm>
            <a:off x="478192" y="122685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>
              <a:solidFill>
                <a:srgbClr val="FECA16"/>
              </a:solidFill>
              <a:latin typeface="+mj-lt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D5BE777C-6852-585A-AA50-FAE7B26E85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018" y="6338709"/>
            <a:ext cx="8455603" cy="259834"/>
          </a:xfrm>
          <a:prstGeom prst="rect">
            <a:avLst/>
          </a:prstGeom>
        </p:spPr>
      </p:pic>
      <p:sp>
        <p:nvSpPr>
          <p:cNvPr id="22" name="Titel 4">
            <a:extLst>
              <a:ext uri="{FF2B5EF4-FFF2-40B4-BE49-F238E27FC236}">
                <a16:creationId xmlns:a16="http://schemas.microsoft.com/office/drawing/2014/main" id="{2CA9866C-C273-7151-F41C-F95F00120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7" y="368302"/>
            <a:ext cx="10515600" cy="547842"/>
          </a:xfrm>
        </p:spPr>
        <p:txBody>
          <a:bodyPr/>
          <a:lstStyle/>
          <a:p>
            <a:r>
              <a:rPr lang="de-DE"/>
              <a:t>Ausblick</a:t>
            </a:r>
          </a:p>
        </p:txBody>
      </p:sp>
    </p:spTree>
    <p:extLst>
      <p:ext uri="{BB962C8B-B14F-4D97-AF65-F5344CB8AC3E}">
        <p14:creationId xmlns:p14="http://schemas.microsoft.com/office/powerpoint/2010/main" val="1581814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EA101-7906-A290-48E0-A06956568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2BB817-2856-A62A-18DE-5BEFF9CE0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16</a:t>
            </a:fld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DE91636-B098-5C35-0574-EABC75589DF9}"/>
              </a:ext>
            </a:extLst>
          </p:cNvPr>
          <p:cNvSpPr/>
          <p:nvPr/>
        </p:nvSpPr>
        <p:spPr>
          <a:xfrm>
            <a:off x="737018" y="1318660"/>
            <a:ext cx="10616781" cy="4757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tIns="90000" rIns="270000" bIns="90000" rtlCol="0" anchor="t"/>
          <a:lstStyle/>
          <a:p>
            <a:pPr>
              <a:lnSpc>
                <a:spcPct val="120000"/>
              </a:lnSpc>
            </a:pPr>
            <a:r>
              <a:rPr lang="de-DE" sz="2800" b="1">
                <a:solidFill>
                  <a:srgbClr val="124898"/>
                </a:solidFill>
                <a:latin typeface="+mj-lt"/>
              </a:rPr>
              <a:t>Wissensplattform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2400" b="1">
                <a:solidFill>
                  <a:srgbClr val="124898"/>
                </a:solidFill>
              </a:rPr>
              <a:t>Struktur der Plattform ist vorhanden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2400" b="1">
                <a:solidFill>
                  <a:srgbClr val="124898"/>
                </a:solidFill>
              </a:rPr>
              <a:t>Aufgrund des immensen Umfangs, ist die Befüllung der Plattform zeitintensiv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b="1">
              <a:solidFill>
                <a:srgbClr val="124898"/>
              </a:solidFill>
            </a:endParaRPr>
          </a:p>
          <a:p>
            <a:pPr>
              <a:lnSpc>
                <a:spcPct val="120000"/>
              </a:lnSpc>
            </a:pPr>
            <a:endParaRPr lang="de-DE" b="1">
              <a:solidFill>
                <a:srgbClr val="124898"/>
              </a:solidFill>
            </a:endParaRPr>
          </a:p>
          <a:p>
            <a:pPr>
              <a:lnSpc>
                <a:spcPct val="120000"/>
              </a:lnSpc>
            </a:pPr>
            <a:endParaRPr lang="de-DE" b="1">
              <a:solidFill>
                <a:srgbClr val="124898"/>
              </a:solidFill>
            </a:endParaRPr>
          </a:p>
          <a:p>
            <a:pPr>
              <a:lnSpc>
                <a:spcPct val="120000"/>
              </a:lnSpc>
            </a:pPr>
            <a:r>
              <a:rPr lang="de-DE" sz="2400" b="1">
                <a:solidFill>
                  <a:srgbClr val="124898"/>
                </a:solidFill>
                <a:latin typeface="Aleo" panose="020F0502020204030203" pitchFamily="34" charset="0"/>
              </a:rPr>
              <a:t>Ziel in 2025: </a:t>
            </a:r>
            <a:r>
              <a:rPr lang="de-DE" sz="2400" b="1">
                <a:solidFill>
                  <a:srgbClr val="124898"/>
                </a:solidFill>
              </a:rPr>
              <a:t>Füllen der Plattform</a:t>
            </a:r>
          </a:p>
          <a:p>
            <a:pPr>
              <a:lnSpc>
                <a:spcPct val="120000"/>
              </a:lnSpc>
            </a:pPr>
            <a:endParaRPr lang="de-DE" b="1">
              <a:solidFill>
                <a:srgbClr val="124898"/>
              </a:solidFill>
            </a:endParaRPr>
          </a:p>
          <a:p>
            <a:pPr>
              <a:lnSpc>
                <a:spcPct val="120000"/>
              </a:lnSpc>
            </a:pPr>
            <a:r>
              <a:rPr lang="de-DE" sz="2400" b="1">
                <a:solidFill>
                  <a:srgbClr val="124898"/>
                </a:solidFill>
                <a:latin typeface="Aleo" panose="020F0502020204030203" pitchFamily="34" charset="0"/>
              </a:rPr>
              <a:t>Langfristiges Ziel: </a:t>
            </a:r>
            <a:r>
              <a:rPr lang="de-DE" sz="2400" b="1">
                <a:solidFill>
                  <a:srgbClr val="124898"/>
                </a:solidFill>
              </a:rPr>
              <a:t>Kontinuierliche Aktualisierung der Plattform, um den Stämmen stets aktuelle Infos und Arbeitshilfen zur Verfügung zu stellen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16A56226-24B3-DCC9-7A9C-4E5C9D8E15E2}"/>
              </a:ext>
            </a:extLst>
          </p:cNvPr>
          <p:cNvSpPr/>
          <p:nvPr/>
        </p:nvSpPr>
        <p:spPr>
          <a:xfrm>
            <a:off x="478192" y="1226853"/>
            <a:ext cx="467010" cy="467010"/>
          </a:xfrm>
          <a:prstGeom prst="ellipse">
            <a:avLst/>
          </a:prstGeom>
          <a:solidFill>
            <a:srgbClr val="1248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>
              <a:solidFill>
                <a:srgbClr val="FECA16"/>
              </a:solidFill>
              <a:latin typeface="+mj-lt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F712D3BE-41D7-0FA3-F183-9C626F2173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018" y="6076583"/>
            <a:ext cx="8455603" cy="259834"/>
          </a:xfrm>
          <a:prstGeom prst="rect">
            <a:avLst/>
          </a:prstGeom>
        </p:spPr>
      </p:pic>
      <p:sp>
        <p:nvSpPr>
          <p:cNvPr id="22" name="Titel 4">
            <a:extLst>
              <a:ext uri="{FF2B5EF4-FFF2-40B4-BE49-F238E27FC236}">
                <a16:creationId xmlns:a16="http://schemas.microsoft.com/office/drawing/2014/main" id="{9BA5D8A7-4F77-4AE3-E721-63177DA11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7" y="368302"/>
            <a:ext cx="10515600" cy="547842"/>
          </a:xfrm>
        </p:spPr>
        <p:txBody>
          <a:bodyPr/>
          <a:lstStyle/>
          <a:p>
            <a:r>
              <a:rPr lang="de-DE"/>
              <a:t>Ausblick</a:t>
            </a:r>
          </a:p>
        </p:txBody>
      </p:sp>
    </p:spTree>
    <p:extLst>
      <p:ext uri="{BB962C8B-B14F-4D97-AF65-F5344CB8AC3E}">
        <p14:creationId xmlns:p14="http://schemas.microsoft.com/office/powerpoint/2010/main" val="4129099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2C3408-F71C-7A32-6BDE-FBB106911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 descr="Ein Bild, das Diagramm, Reihe, Text enthält.&#10;&#10;KI-generierte Inhalte können fehlerhaft sein.">
            <a:extLst>
              <a:ext uri="{FF2B5EF4-FFF2-40B4-BE49-F238E27FC236}">
                <a16:creationId xmlns:a16="http://schemas.microsoft.com/office/drawing/2014/main" id="{8F44A4E2-6487-A475-AC2E-E2FB628598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3617" y="96158"/>
            <a:ext cx="9920531" cy="6653892"/>
          </a:xfr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965773-3023-6836-2237-8D43C091D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CFA0-17FE-4215-BC80-4C95503505DC}" type="datetime1">
              <a:rPr lang="de-DE" smtClean="0"/>
              <a:t>29.04.2025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29E5726-86C9-178F-D0DC-C1D912D73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F3C7DE-68B7-EBB9-94D5-7F3F0B4F8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087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C9A841-E05E-98D4-92D7-B6D2D32D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4C2083-7E4D-4C22-4F54-A3EA07B35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A98A41-A91A-923E-A810-EF6D1609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18</a:t>
            </a:fld>
            <a:endParaRPr lang="de-DE"/>
          </a:p>
        </p:txBody>
      </p:sp>
      <p:pic>
        <p:nvPicPr>
          <p:cNvPr id="7" name="Grafik 6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13792B9A-1A90-C50E-5008-46A3FCC61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38138"/>
            <a:ext cx="9448800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922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DE7330F7-F8B6-A848-A2B6-DF35FEC064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2172" y="343808"/>
            <a:ext cx="9569170" cy="6158592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D6D6CF-6DA6-B95C-7BA8-240AB78F4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FA844E-4377-6CC0-1121-9F2D1882D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24CCE-8C68-0840-DB6C-E7C833E88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59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1CC41-F0AC-CC96-3339-D05421CA1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Die bisherigen Ziele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6C43FFD4-8855-ABF1-B9FC-44AB6E730A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11818"/>
              </p:ext>
            </p:extLst>
          </p:nvPr>
        </p:nvGraphicFramePr>
        <p:xfrm>
          <a:off x="859782" y="1365954"/>
          <a:ext cx="10624324" cy="4211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48758">
                  <a:extLst>
                    <a:ext uri="{9D8B030D-6E8A-4147-A177-3AD203B41FA5}">
                      <a16:colId xmlns:a16="http://schemas.microsoft.com/office/drawing/2014/main" val="3678424868"/>
                    </a:ext>
                  </a:extLst>
                </a:gridCol>
                <a:gridCol w="1369668">
                  <a:extLst>
                    <a:ext uri="{9D8B030D-6E8A-4147-A177-3AD203B41FA5}">
                      <a16:colId xmlns:a16="http://schemas.microsoft.com/office/drawing/2014/main" val="92013288"/>
                    </a:ext>
                  </a:extLst>
                </a:gridCol>
                <a:gridCol w="2421037">
                  <a:extLst>
                    <a:ext uri="{9D8B030D-6E8A-4147-A177-3AD203B41FA5}">
                      <a16:colId xmlns:a16="http://schemas.microsoft.com/office/drawing/2014/main" val="1589171709"/>
                    </a:ext>
                  </a:extLst>
                </a:gridCol>
                <a:gridCol w="1084861">
                  <a:extLst>
                    <a:ext uri="{9D8B030D-6E8A-4147-A177-3AD203B41FA5}">
                      <a16:colId xmlns:a16="http://schemas.microsoft.com/office/drawing/2014/main" val="1756855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51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800" b="0" i="0" u="none" strike="noStrike" noProof="0">
                          <a:latin typeface="Aleo Light"/>
                        </a:rPr>
                        <a:t>Wir wollen einen Pool von 15 aktiven </a:t>
                      </a:r>
                      <a:r>
                        <a:rPr lang="de-DE" sz="1800" b="0" i="0" u="none" strike="noStrike" noProof="0" err="1">
                          <a:latin typeface="Aleo Light"/>
                        </a:rPr>
                        <a:t>StaKo</a:t>
                      </a:r>
                      <a:r>
                        <a:rPr lang="de-DE" sz="1800" b="0" i="0" u="none" strike="noStrike" noProof="0">
                          <a:latin typeface="Aleo Light"/>
                        </a:rPr>
                        <a:t> </a:t>
                      </a:r>
                      <a:r>
                        <a:rPr lang="de-DE" sz="1800" b="0" i="0" u="none" strike="noStrike" noProof="0" err="1">
                          <a:latin typeface="Aleo Light"/>
                        </a:rPr>
                        <a:t>Moderator:innen</a:t>
                      </a:r>
                      <a:r>
                        <a:rPr lang="de-DE" sz="1800" b="0" i="0" u="none" strike="noStrike" noProof="0">
                          <a:latin typeface="Aleo Light"/>
                        </a:rPr>
                        <a:t> aufbauen, sodass jeder zweite Stamm einen Stammeskompass pro Jahr durchführen kann.</a:t>
                      </a:r>
                      <a:endParaRPr lang="de-DE"/>
                    </a:p>
                    <a:p>
                      <a:pPr lvl="0">
                        <a:buNone/>
                      </a:pPr>
                      <a:endParaRPr lang="de-DE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1.11.2025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nein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244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buNone/>
                      </a:pPr>
                      <a:r>
                        <a:rPr lang="de-DE" sz="1800" b="0" i="0" u="none" strike="noStrike" baseline="0" noProof="0">
                          <a:solidFill>
                            <a:srgbClr val="000000"/>
                          </a:solidFill>
                          <a:latin typeface="Aleo Light"/>
                        </a:rPr>
                        <a:t>Wir wollen das Konzept für eine Stammespatenschaft entwickeln und Dokumentieren, sodass ein Stammespate das Konzept in einem Probelauf verwenden kann.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800" b="0" i="0" u="none" strike="noStrike" noProof="0">
                          <a:latin typeface="Aleo Light"/>
                        </a:rPr>
                        <a:t>01.07.24</a:t>
                      </a:r>
                      <a:endParaRPr lang="de-DE"/>
                    </a:p>
                    <a:p>
                      <a:pPr lvl="0">
                        <a:buNone/>
                      </a:pP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800" b="0" i="0" u="none" strike="noStrike" noProof="0">
                          <a:latin typeface="Aleo Light"/>
                        </a:rPr>
                        <a:t>Konzept steht</a:t>
                      </a:r>
                      <a:endParaRPr lang="de-DE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800" b="0" i="0" u="none" strike="noStrike" noProof="0">
                          <a:latin typeface="Aleo Light"/>
                        </a:rPr>
                        <a:t>Stämme und Mentoren werden kontaktiert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ja, aber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613373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buNone/>
                      </a:pPr>
                      <a:r>
                        <a:rPr lang="de-DE" sz="1800" b="0" i="0" u="none" strike="noStrike" baseline="0" noProof="0">
                          <a:solidFill>
                            <a:srgbClr val="000000"/>
                          </a:solidFill>
                          <a:latin typeface="Aleo Light"/>
                        </a:rPr>
                        <a:t>Wir wollen eine Plattform/System aufbauen oder verbessern, sodass diese mit Inhalten gefüllt werden können.</a:t>
                      </a:r>
                      <a:endParaRPr lang="de-DE"/>
                    </a:p>
                    <a:p>
                      <a:pPr marL="0" lvl="0" indent="0" algn="l">
                        <a:lnSpc>
                          <a:spcPct val="100000"/>
                        </a:lnSpc>
                        <a:buNone/>
                      </a:pPr>
                      <a:endParaRPr lang="de-DE" sz="1800" b="0" i="0" u="none" strike="noStrike" baseline="0" noProof="0">
                        <a:solidFill>
                          <a:srgbClr val="000000"/>
                        </a:solidFill>
                        <a:latin typeface="Aleo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1800" b="0" i="0" u="none" strike="noStrike" noProof="0">
                          <a:latin typeface="Aleo Light"/>
                        </a:rPr>
                        <a:t>01.07.24</a:t>
                      </a:r>
                      <a:endParaRPr lang="de-DE"/>
                    </a:p>
                    <a:p>
                      <a:pPr lvl="0">
                        <a:buNone/>
                      </a:pP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/>
                        <a:t> Plattform steht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/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868341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03D944-F8B7-7249-6EC3-788439AD2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6475BA-46E5-43BC-84FE-FA25A2A24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A0D9C0-D89B-E9F7-74C1-55127B1C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2862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B17DF07-51FF-D3B3-3BA9-931B9D535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CFA0-17FE-4215-BC80-4C95503505DC}" type="datetime1">
              <a:rPr lang="de-DE" smtClean="0"/>
              <a:t>29.04.2025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25D8F78-851A-9550-592F-A45895DD4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69FA65-375D-9941-FB46-B122B111B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20</a:t>
            </a:fld>
            <a:endParaRPr lang="de-DE"/>
          </a:p>
        </p:txBody>
      </p:sp>
      <p:pic>
        <p:nvPicPr>
          <p:cNvPr id="8" name="Grafik 7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54D03F0B-A261-FDF9-CDF7-B499311C2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309563"/>
            <a:ext cx="9448800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363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2DBE44-95CB-867A-9DF3-D9F240899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Nachgebesserte Wachstumsziele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8B2B6F-81AE-A4C9-3B5F-B11F01C45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30F85B-D054-371A-B65A-D36BDD4F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19EC97-861C-1CAC-9DAB-57B111F5B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dirty="0" smtClean="0"/>
              <a:t>3</a:t>
            </a:fld>
            <a:endParaRPr lang="de-DE"/>
          </a:p>
        </p:txBody>
      </p:sp>
      <p:pic>
        <p:nvPicPr>
          <p:cNvPr id="342" name="Picture 341">
            <a:extLst>
              <a:ext uri="{FF2B5EF4-FFF2-40B4-BE49-F238E27FC236}">
                <a16:creationId xmlns:a16="http://schemas.microsoft.com/office/drawing/2014/main" id="{8440F0E5-C5CA-B3BD-FEB3-F3A3807D9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556" y="1614040"/>
            <a:ext cx="9242778" cy="460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35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2DBE44-95CB-867A-9DF3-D9F240899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Nachgebessterte</a:t>
            </a:r>
            <a:r>
              <a:rPr lang="de-DE"/>
              <a:t> Wachstumsziele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8B2B6F-81AE-A4C9-3B5F-B11F01C45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30F85B-D054-371A-B65A-D36BDD4F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19EC97-861C-1CAC-9DAB-57B111F5B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</a:t>
            </a:fld>
            <a:endParaRPr lang="de-DE"/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C3A3E6F1-5915-8B0E-0A20-DC14045132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7637509"/>
              </p:ext>
            </p:extLst>
          </p:nvPr>
        </p:nvGraphicFramePr>
        <p:xfrm>
          <a:off x="2091333" y="1845004"/>
          <a:ext cx="800910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0569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0F7731-4DA3-B457-4915-8443B2E62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Was ist das </a:t>
            </a:r>
            <a:r>
              <a:rPr lang="de-DE" err="1"/>
              <a:t>Stammesmentoring</a:t>
            </a:r>
            <a:r>
              <a:rPr lang="de-DE"/>
              <a:t>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F29F96-C6FC-4980-757A-088AD4BF0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CF123C-EFE6-96D9-715E-D369F0EB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442D23-3FE2-4F38-FA08-70F7AAA5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</a:t>
            </a:fld>
            <a:endParaRPr lang="de-DE"/>
          </a:p>
        </p:txBody>
      </p:sp>
      <p:pic>
        <p:nvPicPr>
          <p:cNvPr id="16" name="Content Placeholder 15" descr="Held weiblich mit einfarbiger Füllung">
            <a:extLst>
              <a:ext uri="{FF2B5EF4-FFF2-40B4-BE49-F238E27FC236}">
                <a16:creationId xmlns:a16="http://schemas.microsoft.com/office/drawing/2014/main" id="{1CA9F5D9-90F6-41B9-5AA7-978C74C16D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2094" y="4368508"/>
            <a:ext cx="2180967" cy="2119183"/>
          </a:xfrm>
        </p:spPr>
      </p:pic>
      <p:pic>
        <p:nvPicPr>
          <p:cNvPr id="17" name="Graphic 16" descr="Held männlich mit einfarbiger Füllung">
            <a:extLst>
              <a:ext uri="{FF2B5EF4-FFF2-40B4-BE49-F238E27FC236}">
                <a16:creationId xmlns:a16="http://schemas.microsoft.com/office/drawing/2014/main" id="{2312EA5D-89FF-F294-7754-76A2C3D87F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9105642" y="4370944"/>
            <a:ext cx="2421923" cy="21191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F992B67-88DA-F5F1-0365-9512FBBADF3E}"/>
              </a:ext>
            </a:extLst>
          </p:cNvPr>
          <p:cNvSpPr txBox="1"/>
          <p:nvPr/>
        </p:nvSpPr>
        <p:spPr>
          <a:xfrm>
            <a:off x="3051825" y="2315913"/>
            <a:ext cx="6079578" cy="25860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err="1"/>
              <a:t>Schwache</a:t>
            </a:r>
            <a:r>
              <a:rPr lang="en-US" sz="2800"/>
              <a:t> </a:t>
            </a:r>
            <a:r>
              <a:rPr lang="en-US" sz="2800" err="1"/>
              <a:t>Stämme</a:t>
            </a:r>
            <a:r>
              <a:rPr lang="en-US" sz="2800"/>
              <a:t> </a:t>
            </a:r>
            <a:r>
              <a:rPr lang="en-US" sz="2800" err="1"/>
              <a:t>erhalten</a:t>
            </a:r>
            <a:r>
              <a:rPr lang="en-US" sz="2800"/>
              <a:t> </a:t>
            </a:r>
            <a:r>
              <a:rPr lang="en-US" sz="2800" err="1"/>
              <a:t>über</a:t>
            </a:r>
            <a:r>
              <a:rPr lang="en-US" sz="2800"/>
              <a:t> </a:t>
            </a:r>
            <a:r>
              <a:rPr lang="en-US" sz="2800" err="1"/>
              <a:t>einen</a:t>
            </a:r>
            <a:r>
              <a:rPr lang="en-US" sz="2800"/>
              <a:t> </a:t>
            </a:r>
            <a:r>
              <a:rPr lang="en-US" sz="2800" err="1"/>
              <a:t>längeren</a:t>
            </a:r>
            <a:r>
              <a:rPr lang="en-US" sz="2800"/>
              <a:t> </a:t>
            </a:r>
            <a:r>
              <a:rPr lang="en-US" sz="2800" err="1"/>
              <a:t>Zeitraum</a:t>
            </a:r>
            <a:r>
              <a:rPr lang="en-US" sz="2800"/>
              <a:t> </a:t>
            </a:r>
            <a:r>
              <a:rPr lang="en-US" sz="2800" err="1"/>
              <a:t>eine</a:t>
            </a:r>
            <a:r>
              <a:rPr lang="en-US" sz="2800"/>
              <a:t> </a:t>
            </a:r>
            <a:r>
              <a:rPr lang="en-US" sz="2800" err="1"/>
              <a:t>Intesivbetreuung</a:t>
            </a:r>
            <a:r>
              <a:rPr lang="en-US" sz="2800"/>
              <a:t> </a:t>
            </a:r>
            <a:r>
              <a:rPr lang="en-US" sz="2800" err="1"/>
              <a:t>durch</a:t>
            </a:r>
            <a:r>
              <a:rPr lang="en-US" sz="2800"/>
              <a:t> </a:t>
            </a:r>
            <a:r>
              <a:rPr lang="en-US" sz="2800" err="1"/>
              <a:t>Mentor:innen</a:t>
            </a:r>
            <a:r>
              <a:rPr lang="en-US" sz="2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6803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78368" y="381357"/>
            <a:ext cx="11235267" cy="547842"/>
          </a:xfrm>
        </p:spPr>
        <p:txBody>
          <a:bodyPr/>
          <a:lstStyle/>
          <a:p>
            <a:r>
              <a:rPr lang="de-DE" err="1"/>
              <a:t>Stammesmentoring</a:t>
            </a:r>
            <a:r>
              <a:rPr lang="de-DE"/>
              <a:t> – </a:t>
            </a:r>
            <a:r>
              <a:rPr lang="de-DE" err="1"/>
              <a:t>Mentor:innen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6379632" y="1931492"/>
            <a:ext cx="5344298" cy="4587562"/>
          </a:xfrm>
        </p:spPr>
        <p:txBody>
          <a:bodyPr vert="horz" lIns="180000" tIns="180000" rIns="180000" bIns="180000" rtlCol="0" anchor="t">
            <a:noAutofit/>
          </a:bodyPr>
          <a:lstStyle/>
          <a:p>
            <a:pPr marL="251460" indent="-251460">
              <a:buFont typeface="Arial" panose="020B0604020202020204" pitchFamily="34" charset="0"/>
              <a:buChar char="•"/>
            </a:pPr>
            <a:r>
              <a:rPr lang="de-DE" sz="2200"/>
              <a:t>Nicht mehr aktive </a:t>
            </a:r>
            <a:r>
              <a:rPr lang="de-DE" sz="2200" err="1"/>
              <a:t>Pfadfinder:innen</a:t>
            </a:r>
            <a:r>
              <a:rPr lang="de-DE" sz="2200"/>
              <a:t> mit viel Erfahrung</a:t>
            </a:r>
            <a:endParaRPr lang="en-US"/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de-DE" sz="2200"/>
              <a:t>Personen mit Kommunikations- und Moderationsfähigkeiten</a:t>
            </a:r>
          </a:p>
          <a:p>
            <a:pPr marL="251460" indent="-251460">
              <a:buFont typeface="Arial" panose="020B0604020202020204" pitchFamily="34" charset="0"/>
              <a:buChar char="•"/>
            </a:pPr>
            <a:r>
              <a:rPr lang="de-DE" sz="2200"/>
              <a:t>Bereit, ca. 16h/Monat zu investieren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78368" y="1333983"/>
            <a:ext cx="1950040" cy="551561"/>
          </a:xfrm>
        </p:spPr>
        <p:txBody>
          <a:bodyPr vert="horz" wrap="none" lIns="180000" tIns="0" rIns="180000" bIns="0" rtlCol="0" anchor="t">
            <a:spAutoFit/>
          </a:bodyPr>
          <a:lstStyle/>
          <a:p>
            <a:r>
              <a:rPr lang="de-DE" sz="3200"/>
              <a:t>Aufgaben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6379633" y="1333983"/>
            <a:ext cx="2681651" cy="551561"/>
          </a:xfrm>
        </p:spPr>
        <p:txBody>
          <a:bodyPr vert="horz" wrap="none" lIns="180000" tIns="0" rIns="180000" bIns="0" rtlCol="0" anchor="t">
            <a:spAutoFit/>
          </a:bodyPr>
          <a:lstStyle/>
          <a:p>
            <a:r>
              <a:rPr lang="de-DE" sz="3200" err="1"/>
              <a:t>Mentor:innen</a:t>
            </a:r>
            <a:endParaRPr lang="de-DE" sz="320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86C6E-A050-4FDE-9AE7-AFD6451163F3}" type="datetime1">
              <a:rPr lang="de-DE" smtClean="0"/>
              <a:t>29.04.2025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BdP-Musterveranstaltung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6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44591AD-5F06-031D-FD94-2BF5FF171A16}"/>
              </a:ext>
            </a:extLst>
          </p:cNvPr>
          <p:cNvSpPr txBox="1"/>
          <p:nvPr/>
        </p:nvSpPr>
        <p:spPr>
          <a:xfrm>
            <a:off x="476913" y="2145904"/>
            <a:ext cx="4974771" cy="415498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/>
              <a:t>Unterstützung und Beratung der Stammesführung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/>
              <a:t>Teilnahme an Stammesräten, ggf. Moderation von Krisengesprächen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/>
              <a:t>Vernetzung des Stammes mit hilfreichen Personen im Landesverband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/>
              <a:t>Hilfestellung bei schwierigen Entscheidungen und Themen</a:t>
            </a:r>
          </a:p>
        </p:txBody>
      </p:sp>
    </p:spTree>
    <p:extLst>
      <p:ext uri="{BB962C8B-B14F-4D97-AF65-F5344CB8AC3E}">
        <p14:creationId xmlns:p14="http://schemas.microsoft.com/office/powerpoint/2010/main" val="2423799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E3047-BBA4-10FB-7B21-FBAD449ED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DC175F5-0BB7-62BC-2803-86FFDD9B3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8" y="381357"/>
            <a:ext cx="11235267" cy="547842"/>
          </a:xfrm>
        </p:spPr>
        <p:txBody>
          <a:bodyPr/>
          <a:lstStyle/>
          <a:p>
            <a:r>
              <a:rPr lang="de-DE" err="1"/>
              <a:t>Stammesmentoring</a:t>
            </a:r>
            <a:r>
              <a:rPr lang="de-DE"/>
              <a:t> - Stämme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104AB14-EB13-9CC2-1DE8-8B63448257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9632" y="1893947"/>
            <a:ext cx="5334001" cy="479350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/>
              <a:t>Wert errechnet aus verschiedenen Faktoren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/>
              <a:t>Hilfebedarf der </a:t>
            </a:r>
            <a:r>
              <a:rPr lang="de-DE" err="1"/>
              <a:t>StaFü</a:t>
            </a:r>
            <a:endParaRPr lang="de-DE"/>
          </a:p>
          <a:p>
            <a:pPr lvl="1">
              <a:buFont typeface="Arial" panose="020B0604020202020204" pitchFamily="34" charset="0"/>
              <a:buChar char="•"/>
            </a:pPr>
            <a:r>
              <a:rPr lang="de-DE"/>
              <a:t>Geografische Lage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/>
              <a:t>Demografische Lage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/>
              <a:t>Etc.</a:t>
            </a:r>
          </a:p>
          <a:p>
            <a:pPr>
              <a:buFont typeface="Arial" panose="020B0604020202020204" pitchFamily="34" charset="0"/>
              <a:buChar char="•"/>
            </a:pPr>
            <a:endParaRPr lang="de-DE"/>
          </a:p>
          <a:p>
            <a:pPr lvl="1">
              <a:buFont typeface="Arial" panose="020B0604020202020204" pitchFamily="34" charset="0"/>
              <a:buChar char="•"/>
            </a:pPr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13744ED-5CB0-0AE7-36F5-00A028FCE9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368" y="1333983"/>
            <a:ext cx="1743509" cy="551561"/>
          </a:xfrm>
        </p:spPr>
        <p:txBody>
          <a:bodyPr vert="horz" wrap="none" lIns="180000" tIns="0" rIns="180000" bIns="0" rtlCol="0" anchor="t">
            <a:spAutoFit/>
          </a:bodyPr>
          <a:lstStyle/>
          <a:p>
            <a:r>
              <a:rPr lang="de-DE" sz="3200"/>
              <a:t>Stämme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5C55202-5177-540A-0724-06E3CA0BEF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9633" y="1333983"/>
            <a:ext cx="3651082" cy="551561"/>
          </a:xfrm>
        </p:spPr>
        <p:txBody>
          <a:bodyPr vert="horz" wrap="none" lIns="180000" tIns="0" rIns="180000" bIns="0" rtlCol="0" anchor="t">
            <a:spAutoFit/>
          </a:bodyPr>
          <a:lstStyle/>
          <a:p>
            <a:r>
              <a:rPr lang="de-DE" sz="3200" err="1"/>
              <a:t>Mentorebility</a:t>
            </a:r>
            <a:r>
              <a:rPr lang="de-DE" sz="3200"/>
              <a:t> Index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B112F1C-7E3D-21FF-000A-03863E40D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86C6E-A050-4FDE-9AE7-AFD6451163F3}" type="datetime1">
              <a:rPr lang="de-DE" smtClean="0"/>
              <a:t>29.04.2025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A516C87-4C7B-B5F5-85BA-F8B34A523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BdP-Musterveranstaltung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ED9B633-27FE-6AC8-566B-4EB0658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7</a:t>
            </a:fld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1BD25EF-A444-3A78-CF48-94C70B609C88}"/>
              </a:ext>
            </a:extLst>
          </p:cNvPr>
          <p:cNvSpPr txBox="1"/>
          <p:nvPr/>
        </p:nvSpPr>
        <p:spPr>
          <a:xfrm>
            <a:off x="478972" y="2114062"/>
            <a:ext cx="4970583" cy="313932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/>
              <a:t>Stämme in Krisensituationen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200"/>
              <a:t>Probleme in der Stammesführung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200"/>
              <a:t>internen Konflikten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200"/>
              <a:t>Strukturprobleme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2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/>
              <a:t>Stämme, die sich festgefahren haben und externe Unterstützung benötigen</a:t>
            </a:r>
          </a:p>
        </p:txBody>
      </p:sp>
    </p:spTree>
    <p:extLst>
      <p:ext uri="{BB962C8B-B14F-4D97-AF65-F5344CB8AC3E}">
        <p14:creationId xmlns:p14="http://schemas.microsoft.com/office/powerpoint/2010/main" val="1781527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733D3-3693-6737-449C-6D262F6E0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738DB-ADA6-EB20-7416-BA71EF945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7" y="633413"/>
            <a:ext cx="7773691" cy="528794"/>
          </a:xfrm>
        </p:spPr>
        <p:txBody>
          <a:bodyPr anchor="t">
            <a:normAutofit/>
          </a:bodyPr>
          <a:lstStyle/>
          <a:p>
            <a:r>
              <a:rPr lang="de-DE"/>
              <a:t>Wissensplattform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AB94F9B-65F4-A395-D813-D980D261D9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74448"/>
            <a:ext cx="10511365" cy="2849812"/>
          </a:xfrm>
          <a:noFill/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DFC598-33D1-5026-760D-005D52EB63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970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FEA8B0C-9BF8-4AF8-A83D-CD8501340D47}" type="datetime1">
              <a:rPr lang="de-DE" smtClean="0"/>
              <a:pPr>
                <a:spcAft>
                  <a:spcPts val="600"/>
                </a:spcAft>
              </a:pPr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62D645-8189-934A-CA72-6A4885CF6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9702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B280BA-E32D-61DF-FA79-6C6C053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6365" y="6489701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8611F37-E403-4212-8973-081E8AB0D430}" type="slidenum">
              <a:rPr lang="de-DE" smtClean="0"/>
              <a:pPr>
                <a:spcAft>
                  <a:spcPts val="600"/>
                </a:spcAft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716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E242E-88C1-E702-3CC5-D8E3D5313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B506F-8C8A-84E5-EECC-22D61F5C3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7" y="633413"/>
            <a:ext cx="7773691" cy="528794"/>
          </a:xfrm>
        </p:spPr>
        <p:txBody>
          <a:bodyPr anchor="t">
            <a:normAutofit/>
          </a:bodyPr>
          <a:lstStyle/>
          <a:p>
            <a:r>
              <a:rPr lang="de-DE"/>
              <a:t>Wissensplattform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FFDCF7B-7AB2-36DD-3CC0-786552A7D6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20448"/>
            <a:ext cx="10511365" cy="3757812"/>
          </a:xfrm>
          <a:noFill/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11E84A-8065-38C8-7E96-E3D43714A4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970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FEA8B0C-9BF8-4AF8-A83D-CD8501340D47}" type="datetime1">
              <a:rPr lang="de-DE" smtClean="0"/>
              <a:pPr>
                <a:spcAft>
                  <a:spcPts val="600"/>
                </a:spcAft>
              </a:pPr>
              <a:t>29.04.2025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2DCD4E-E8A4-5044-B790-316B606A3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9702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LDV BdP Niedersachsen e.V.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2AE0CA-4DF8-716D-0860-D3A071AD7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6365" y="6489701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8611F37-E403-4212-8973-081E8AB0D430}" type="slidenum">
              <a:rPr lang="de-DE" smtClean="0"/>
              <a:pPr>
                <a:spcAft>
                  <a:spcPts val="600"/>
                </a:spcAft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33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dP CorporateDesign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dP CorporateDesign">
      <a:majorFont>
        <a:latin typeface="Immenhausen"/>
        <a:ea typeface=""/>
        <a:cs typeface=""/>
      </a:majorFont>
      <a:minorFont>
        <a:latin typeface="Aleo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dP_CorporateDesign_Powerpoint_V1.potx" id="{3F467E31-E796-47F6-BE94-37121ECBD284}" vid="{3EB6B591-5477-403C-B2C0-0000F2501E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fcf18ea-f3df-4072-a7d4-bbd2b9d3f385">
      <UserInfo>
        <DisplayName>Malte Henken</DisplayName>
        <AccountId>28</AccountId>
        <AccountType/>
      </UserInfo>
      <UserInfo>
        <DisplayName>André Schüttel</DisplayName>
        <AccountId>15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CF69C5F936954AA501D8B8015C4D1B" ma:contentTypeVersion="6" ma:contentTypeDescription="Ein neues Dokument erstellen." ma:contentTypeScope="" ma:versionID="cbaf7a1fb53b9db9ef50d15f2d240b2b">
  <xsd:schema xmlns:xsd="http://www.w3.org/2001/XMLSchema" xmlns:xs="http://www.w3.org/2001/XMLSchema" xmlns:p="http://schemas.microsoft.com/office/2006/metadata/properties" xmlns:ns2="34ad645f-281a-4e01-80dc-e8baa6f92889" xmlns:ns3="5fcf18ea-f3df-4072-a7d4-bbd2b9d3f385" targetNamespace="http://schemas.microsoft.com/office/2006/metadata/properties" ma:root="true" ma:fieldsID="03495a9c629ba184b03c3d1a94fe42c7" ns2:_="" ns3:_="">
    <xsd:import namespace="34ad645f-281a-4e01-80dc-e8baa6f92889"/>
    <xsd:import namespace="5fcf18ea-f3df-4072-a7d4-bbd2b9d3f3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ad645f-281a-4e01-80dc-e8baa6f928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cf18ea-f3df-4072-a7d4-bbd2b9d3f38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CF6D21-79F0-460C-8241-D3381619D9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00AAD1-9A14-4F10-B298-AEE878ACA709}">
  <ds:schemaRefs>
    <ds:schemaRef ds:uri="226fa032-0c72-462a-9ea2-1d36d15bf503"/>
    <ds:schemaRef ds:uri="5fcf18ea-f3df-4072-a7d4-bbd2b9d3f385"/>
    <ds:schemaRef ds:uri="f39d250b-2504-4d99-aa9f-aba7f58b7e92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1B70136-8282-41DA-B68D-43525305AF97}">
  <ds:schemaRefs>
    <ds:schemaRef ds:uri="34ad645f-281a-4e01-80dc-e8baa6f92889"/>
    <ds:schemaRef ds:uri="5fcf18ea-f3df-4072-a7d4-bbd2b9d3f38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BdP_CorporateDesign_Powerpoint_V2</Template>
  <Application>Microsoft Office PowerPoint</Application>
  <PresentationFormat>Widescreen</PresentationFormat>
  <Slides>20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WiederWachsen</vt:lpstr>
      <vt:lpstr>Die bisherigen Ziele</vt:lpstr>
      <vt:lpstr>Nachgebesserte Wachstumsziele</vt:lpstr>
      <vt:lpstr>Nachgebessterte Wachstumsziele</vt:lpstr>
      <vt:lpstr>Was ist das Stammesmentoring?</vt:lpstr>
      <vt:lpstr>Stammesmentoring – Mentor:innen</vt:lpstr>
      <vt:lpstr>Stammesmentoring - Stämme</vt:lpstr>
      <vt:lpstr>Wissensplattform</vt:lpstr>
      <vt:lpstr>Wissensplattform</vt:lpstr>
      <vt:lpstr>Wissenplattform</vt:lpstr>
      <vt:lpstr>Wissenplattform</vt:lpstr>
      <vt:lpstr>Stammeskompass</vt:lpstr>
      <vt:lpstr>Stammeskompass-Moderator*innen</vt:lpstr>
      <vt:lpstr>Ausblick</vt:lpstr>
      <vt:lpstr>Ausblick</vt:lpstr>
      <vt:lpstr>Ausblick</vt:lpstr>
      <vt:lpstr>PowerPoint Presentation</vt:lpstr>
      <vt:lpstr>PowerPoint Presentation</vt:lpstr>
      <vt:lpstr>PowerPoint Presentation</vt:lpstr>
      <vt:lpstr>PowerPoint Presentation</vt:lpstr>
    </vt:vector>
  </TitlesOfParts>
  <Manager>Bundesamt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Tipps &amp; Tricks zur Powerpoint-Vorlage</dc:title>
  <dc:creator>Ein Microsoft Office-Anwender</dc:creator>
  <cp:revision>4</cp:revision>
  <cp:lastPrinted>2015-07-02T11:49:01Z</cp:lastPrinted>
  <dcterms:created xsi:type="dcterms:W3CDTF">2015-07-02T11:47:32Z</dcterms:created>
  <dcterms:modified xsi:type="dcterms:W3CDTF">2025-04-29T14:52:52Z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1.0</vt:lpwstr>
  </property>
  <property fmtid="{D5CDD505-2E9C-101B-9397-08002B2CF9AE}" pid="3" name="ContentTypeId">
    <vt:lpwstr>0x0101009CCF69C5F936954AA501D8B8015C4D1B</vt:lpwstr>
  </property>
  <property fmtid="{D5CDD505-2E9C-101B-9397-08002B2CF9AE}" pid="4" name="MediaServiceImageTags">
    <vt:lpwstr/>
  </property>
</Properties>
</file>