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8"/>
  </p:notesMasterIdLst>
  <p:sldIdLst>
    <p:sldId id="261" r:id="rId2"/>
    <p:sldId id="257" r:id="rId3"/>
    <p:sldId id="273" r:id="rId4"/>
    <p:sldId id="274" r:id="rId5"/>
    <p:sldId id="266" r:id="rId6"/>
    <p:sldId id="282" r:id="rId7"/>
    <p:sldId id="277" r:id="rId8"/>
    <p:sldId id="269" r:id="rId9"/>
    <p:sldId id="281" r:id="rId10"/>
    <p:sldId id="283" r:id="rId11"/>
    <p:sldId id="284" r:id="rId12"/>
    <p:sldId id="285" r:id="rId13"/>
    <p:sldId id="286" r:id="rId14"/>
    <p:sldId id="287" r:id="rId15"/>
    <p:sldId id="323" r:id="rId16"/>
    <p:sldId id="324" r:id="rId17"/>
    <p:sldId id="290" r:id="rId18"/>
    <p:sldId id="288" r:id="rId19"/>
    <p:sldId id="291" r:id="rId20"/>
    <p:sldId id="289" r:id="rId21"/>
    <p:sldId id="292" r:id="rId22"/>
    <p:sldId id="296" r:id="rId23"/>
    <p:sldId id="297" r:id="rId24"/>
    <p:sldId id="293" r:id="rId25"/>
    <p:sldId id="298" r:id="rId26"/>
    <p:sldId id="310" r:id="rId27"/>
    <p:sldId id="299" r:id="rId28"/>
    <p:sldId id="300" r:id="rId29"/>
    <p:sldId id="301" r:id="rId30"/>
    <p:sldId id="303" r:id="rId31"/>
    <p:sldId id="302" r:id="rId32"/>
    <p:sldId id="295" r:id="rId33"/>
    <p:sldId id="309" r:id="rId34"/>
    <p:sldId id="304" r:id="rId35"/>
    <p:sldId id="305" r:id="rId36"/>
    <p:sldId id="306" r:id="rId37"/>
    <p:sldId id="308" r:id="rId38"/>
    <p:sldId id="312" r:id="rId39"/>
    <p:sldId id="313" r:id="rId40"/>
    <p:sldId id="314" r:id="rId41"/>
    <p:sldId id="315" r:id="rId42"/>
    <p:sldId id="316" r:id="rId43"/>
    <p:sldId id="317" r:id="rId44"/>
    <p:sldId id="318" r:id="rId45"/>
    <p:sldId id="321" r:id="rId46"/>
    <p:sldId id="319" r:id="rId47"/>
    <p:sldId id="320" r:id="rId48"/>
    <p:sldId id="322" r:id="rId49"/>
    <p:sldId id="275" r:id="rId50"/>
    <p:sldId id="272" r:id="rId51"/>
    <p:sldId id="262" r:id="rId52"/>
    <p:sldId id="268" r:id="rId53"/>
    <p:sldId id="265" r:id="rId54"/>
    <p:sldId id="280" r:id="rId55"/>
    <p:sldId id="271" r:id="rId56"/>
    <p:sldId id="263" r:id="rId5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 Steinmetzger" initials="PS" lastIdx="1" clrIdx="0">
    <p:extLst/>
  </p:cmAuthor>
  <p:cmAuthor id="2" name="Lukas Kison" initials="LK" lastIdx="1" clrIdx="1">
    <p:extLst>
      <p:ext uri="{19B8F6BF-5375-455C-9EA6-DF929625EA0E}">
        <p15:presenceInfo xmlns:p15="http://schemas.microsoft.com/office/powerpoint/2012/main" userId="432b892f3c48785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A16"/>
    <a:srgbClr val="124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 autoAdjust="0"/>
    <p:restoredTop sz="78916" autoAdjust="0"/>
  </p:normalViewPr>
  <p:slideViewPr>
    <p:cSldViewPr snapToGrid="0">
      <p:cViewPr varScale="1">
        <p:scale>
          <a:sx n="70" d="100"/>
          <a:sy n="70" d="100"/>
        </p:scale>
        <p:origin x="1642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38-42C6-A475-C737F334B61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38-42C6-A475-C737F334B61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838-42C6-A475-C737F334B6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3711328"/>
        <c:axId val="-2118174304"/>
      </c:lineChart>
      <c:catAx>
        <c:axId val="213371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18174304"/>
        <c:crosses val="autoZero"/>
        <c:auto val="1"/>
        <c:lblAlgn val="ctr"/>
        <c:lblOffset val="100"/>
        <c:noMultiLvlLbl val="0"/>
      </c:catAx>
      <c:valAx>
        <c:axId val="-211817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33711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07-41EF-BF98-0DFF89F15B3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07-41EF-BF98-0DFF89F15B3B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07-41EF-BF98-0DFF89F15B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07-41EF-BF98-0DFF89F15B3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Y-Werte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Tabelle1!$A$2:$A$4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Tabelle1!$B$2:$B$4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Tabelle1!$C$2:$C$4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7BE9-466F-803A-5E1FB0597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20422384"/>
        <c:axId val="-2120413920"/>
      </c:bubbleChart>
      <c:valAx>
        <c:axId val="-2120422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20413920"/>
        <c:crosses val="autoZero"/>
        <c:crossBetween val="midCat"/>
      </c:valAx>
      <c:valAx>
        <c:axId val="-212041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20422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38-42C6-A475-C737F334B61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38-42C6-A475-C737F334B61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838-42C6-A475-C737F334B6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3711328"/>
        <c:axId val="-2118174304"/>
      </c:lineChart>
      <c:catAx>
        <c:axId val="213371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18174304"/>
        <c:crosses val="autoZero"/>
        <c:auto val="1"/>
        <c:lblAlgn val="ctr"/>
        <c:lblOffset val="100"/>
        <c:noMultiLvlLbl val="0"/>
      </c:catAx>
      <c:valAx>
        <c:axId val="-211817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33711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07-41EF-BF98-0DFF89F15B3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07-41EF-BF98-0DFF89F15B3B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07-41EF-BF98-0DFF89F15B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07-41EF-BF98-0DFF89F15B3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Y-Werte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Tabelle1!$A$2:$A$4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Tabelle1!$B$2:$B$4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Tabelle1!$C$2:$C$4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7BE9-466F-803A-5E1FB0597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20422384"/>
        <c:axId val="-2120413920"/>
      </c:bubbleChart>
      <c:valAx>
        <c:axId val="-2120422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20413920"/>
        <c:crosses val="autoZero"/>
        <c:crossBetween val="midCat"/>
      </c:valAx>
      <c:valAx>
        <c:axId val="-212041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120422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6756B-A0C8-40A1-860A-C26252633D8A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9743D714-E529-4F96-AFFF-507C2E5975B9}">
      <dgm:prSet phldrT="[Text]"/>
      <dgm:spPr/>
      <dgm:t>
        <a:bodyPr/>
        <a:lstStyle/>
        <a:p>
          <a:r>
            <a:rPr lang="de-DE" dirty="0"/>
            <a:t>abwägen</a:t>
          </a:r>
        </a:p>
      </dgm:t>
    </dgm:pt>
    <dgm:pt modelId="{A97EDBF1-22B5-4A84-AA81-7710A4F17320}" type="parTrans" cxnId="{7F890ECD-6D7B-4C84-9684-109D86D14CFC}">
      <dgm:prSet/>
      <dgm:spPr/>
      <dgm:t>
        <a:bodyPr/>
        <a:lstStyle/>
        <a:p>
          <a:endParaRPr lang="de-DE"/>
        </a:p>
      </dgm:t>
    </dgm:pt>
    <dgm:pt modelId="{8848215E-52AD-431C-81EF-B64A8A05FEFF}" type="sibTrans" cxnId="{7F890ECD-6D7B-4C84-9684-109D86D14CFC}">
      <dgm:prSet/>
      <dgm:spPr/>
      <dgm:t>
        <a:bodyPr/>
        <a:lstStyle/>
        <a:p>
          <a:endParaRPr lang="de-DE"/>
        </a:p>
      </dgm:t>
    </dgm:pt>
    <dgm:pt modelId="{27B9C6D9-9F4D-48A5-AE3C-74D8E33DE442}">
      <dgm:prSet phldrT="[Text]"/>
      <dgm:spPr/>
      <dgm:t>
        <a:bodyPr/>
        <a:lstStyle/>
        <a:p>
          <a:r>
            <a:rPr lang="de-DE" dirty="0"/>
            <a:t>planen</a:t>
          </a:r>
        </a:p>
      </dgm:t>
    </dgm:pt>
    <dgm:pt modelId="{D5EEA680-75B6-4DC0-BD74-628E6F4B590C}" type="parTrans" cxnId="{D4E47D62-F0D9-426B-A6AF-73DA0D0C5FE7}">
      <dgm:prSet/>
      <dgm:spPr/>
      <dgm:t>
        <a:bodyPr/>
        <a:lstStyle/>
        <a:p>
          <a:endParaRPr lang="de-DE"/>
        </a:p>
      </dgm:t>
    </dgm:pt>
    <dgm:pt modelId="{76964520-21AD-488B-8F0A-6F05EF2E2860}" type="sibTrans" cxnId="{D4E47D62-F0D9-426B-A6AF-73DA0D0C5FE7}">
      <dgm:prSet/>
      <dgm:spPr/>
      <dgm:t>
        <a:bodyPr/>
        <a:lstStyle/>
        <a:p>
          <a:endParaRPr lang="de-DE"/>
        </a:p>
      </dgm:t>
    </dgm:pt>
    <dgm:pt modelId="{1FDAF2DC-53E0-45A0-A00D-8B294F41CC39}">
      <dgm:prSet phldrT="[Text]"/>
      <dgm:spPr/>
      <dgm:t>
        <a:bodyPr/>
        <a:lstStyle/>
        <a:p>
          <a:r>
            <a:rPr lang="de-DE" dirty="0"/>
            <a:t>ausführen</a:t>
          </a:r>
        </a:p>
      </dgm:t>
    </dgm:pt>
    <dgm:pt modelId="{6547A8C4-10D3-41F9-BE89-FD4CC06852CE}" type="parTrans" cxnId="{452162B6-343A-4B52-B643-D2804779C526}">
      <dgm:prSet/>
      <dgm:spPr/>
      <dgm:t>
        <a:bodyPr/>
        <a:lstStyle/>
        <a:p>
          <a:endParaRPr lang="de-DE"/>
        </a:p>
      </dgm:t>
    </dgm:pt>
    <dgm:pt modelId="{D25945D6-F226-4322-928F-34B8D9899DE1}" type="sibTrans" cxnId="{452162B6-343A-4B52-B643-D2804779C526}">
      <dgm:prSet/>
      <dgm:spPr/>
      <dgm:t>
        <a:bodyPr/>
        <a:lstStyle/>
        <a:p>
          <a:endParaRPr lang="de-DE"/>
        </a:p>
      </dgm:t>
    </dgm:pt>
    <dgm:pt modelId="{54E6058D-D689-477E-A545-923C7D2E558C}">
      <dgm:prSet phldrT="[Text]"/>
      <dgm:spPr/>
      <dgm:t>
        <a:bodyPr/>
        <a:lstStyle/>
        <a:p>
          <a:r>
            <a:rPr lang="de-DE" dirty="0"/>
            <a:t>bewerten</a:t>
          </a:r>
        </a:p>
      </dgm:t>
    </dgm:pt>
    <dgm:pt modelId="{B07DABF0-71AC-4E86-A923-52A26B4AC9B1}" type="parTrans" cxnId="{17FF1B8E-0429-4E99-811B-7DA37AF107CF}">
      <dgm:prSet/>
      <dgm:spPr/>
      <dgm:t>
        <a:bodyPr/>
        <a:lstStyle/>
        <a:p>
          <a:endParaRPr lang="de-DE"/>
        </a:p>
      </dgm:t>
    </dgm:pt>
    <dgm:pt modelId="{099E003A-E148-4BF6-AA75-7780D29487BD}" type="sibTrans" cxnId="{17FF1B8E-0429-4E99-811B-7DA37AF107CF}">
      <dgm:prSet/>
      <dgm:spPr/>
      <dgm:t>
        <a:bodyPr/>
        <a:lstStyle/>
        <a:p>
          <a:endParaRPr lang="de-DE"/>
        </a:p>
      </dgm:t>
    </dgm:pt>
    <dgm:pt modelId="{44CBCDC1-75B5-45C4-9A27-0BC04AA08DE4}" type="pres">
      <dgm:prSet presAssocID="{ACC6756B-A0C8-40A1-860A-C26252633D8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12C6CD-D0CE-4C95-BFEE-51EE24FE0570}" type="pres">
      <dgm:prSet presAssocID="{9743D714-E529-4F96-AFFF-507C2E5975B9}" presName="dummy" presStyleCnt="0"/>
      <dgm:spPr/>
    </dgm:pt>
    <dgm:pt modelId="{FD9437DE-C5A8-431F-917D-EDF0376A8051}" type="pres">
      <dgm:prSet presAssocID="{9743D714-E529-4F96-AFFF-507C2E5975B9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C9A7EA-93C5-4D0C-B1E3-481E27DB3B38}" type="pres">
      <dgm:prSet presAssocID="{8848215E-52AD-431C-81EF-B64A8A05FEFF}" presName="sibTrans" presStyleLbl="node1" presStyleIdx="0" presStyleCnt="4"/>
      <dgm:spPr/>
      <dgm:t>
        <a:bodyPr/>
        <a:lstStyle/>
        <a:p>
          <a:endParaRPr lang="de-DE"/>
        </a:p>
      </dgm:t>
    </dgm:pt>
    <dgm:pt modelId="{913AB003-DF38-4392-84E6-3361765F9C20}" type="pres">
      <dgm:prSet presAssocID="{27B9C6D9-9F4D-48A5-AE3C-74D8E33DE442}" presName="dummy" presStyleCnt="0"/>
      <dgm:spPr/>
    </dgm:pt>
    <dgm:pt modelId="{1DE621BF-A9AE-4F7A-B458-9F01982A5523}" type="pres">
      <dgm:prSet presAssocID="{27B9C6D9-9F4D-48A5-AE3C-74D8E33DE442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4F0761-1EC7-4DD4-BF21-307176CABF49}" type="pres">
      <dgm:prSet presAssocID="{76964520-21AD-488B-8F0A-6F05EF2E2860}" presName="sibTrans" presStyleLbl="node1" presStyleIdx="1" presStyleCnt="4"/>
      <dgm:spPr/>
      <dgm:t>
        <a:bodyPr/>
        <a:lstStyle/>
        <a:p>
          <a:endParaRPr lang="de-DE"/>
        </a:p>
      </dgm:t>
    </dgm:pt>
    <dgm:pt modelId="{0D64EC9C-D9E8-4792-879C-4E2821CF18F4}" type="pres">
      <dgm:prSet presAssocID="{1FDAF2DC-53E0-45A0-A00D-8B294F41CC39}" presName="dummy" presStyleCnt="0"/>
      <dgm:spPr/>
    </dgm:pt>
    <dgm:pt modelId="{63D2C04C-1389-454B-9368-C7E3025BD126}" type="pres">
      <dgm:prSet presAssocID="{1FDAF2DC-53E0-45A0-A00D-8B294F41CC3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CE468A-6776-4314-A47A-8BB097A2F37B}" type="pres">
      <dgm:prSet presAssocID="{D25945D6-F226-4322-928F-34B8D9899DE1}" presName="sibTrans" presStyleLbl="node1" presStyleIdx="2" presStyleCnt="4"/>
      <dgm:spPr/>
      <dgm:t>
        <a:bodyPr/>
        <a:lstStyle/>
        <a:p>
          <a:endParaRPr lang="de-DE"/>
        </a:p>
      </dgm:t>
    </dgm:pt>
    <dgm:pt modelId="{EC917970-9A26-4D5D-9BCD-A699D82A1E06}" type="pres">
      <dgm:prSet presAssocID="{54E6058D-D689-477E-A545-923C7D2E558C}" presName="dummy" presStyleCnt="0"/>
      <dgm:spPr/>
    </dgm:pt>
    <dgm:pt modelId="{C7879238-1351-445E-9066-047A8A3CD493}" type="pres">
      <dgm:prSet presAssocID="{54E6058D-D689-477E-A545-923C7D2E558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B33FF48-77C1-4818-A06C-8F8204852711}" type="pres">
      <dgm:prSet presAssocID="{099E003A-E148-4BF6-AA75-7780D29487BD}" presName="sibTrans" presStyleLbl="node1" presStyleIdx="3" presStyleCnt="4"/>
      <dgm:spPr/>
      <dgm:t>
        <a:bodyPr/>
        <a:lstStyle/>
        <a:p>
          <a:endParaRPr lang="de-DE"/>
        </a:p>
      </dgm:t>
    </dgm:pt>
  </dgm:ptLst>
  <dgm:cxnLst>
    <dgm:cxn modelId="{DCC2498E-90D4-4866-B7F6-4CF09FC01EAE}" type="presOf" srcId="{9743D714-E529-4F96-AFFF-507C2E5975B9}" destId="{FD9437DE-C5A8-431F-917D-EDF0376A8051}" srcOrd="0" destOrd="0" presId="urn:microsoft.com/office/officeart/2005/8/layout/cycle1"/>
    <dgm:cxn modelId="{5E66D803-B202-40C4-B0E2-3856A12126E8}" type="presOf" srcId="{76964520-21AD-488B-8F0A-6F05EF2E2860}" destId="{DC4F0761-1EC7-4DD4-BF21-307176CABF49}" srcOrd="0" destOrd="0" presId="urn:microsoft.com/office/officeart/2005/8/layout/cycle1"/>
    <dgm:cxn modelId="{7F890ECD-6D7B-4C84-9684-109D86D14CFC}" srcId="{ACC6756B-A0C8-40A1-860A-C26252633D8A}" destId="{9743D714-E529-4F96-AFFF-507C2E5975B9}" srcOrd="0" destOrd="0" parTransId="{A97EDBF1-22B5-4A84-AA81-7710A4F17320}" sibTransId="{8848215E-52AD-431C-81EF-B64A8A05FEFF}"/>
    <dgm:cxn modelId="{82B4A1DE-1920-4B3D-82A7-61A31B65DE48}" type="presOf" srcId="{27B9C6D9-9F4D-48A5-AE3C-74D8E33DE442}" destId="{1DE621BF-A9AE-4F7A-B458-9F01982A5523}" srcOrd="0" destOrd="0" presId="urn:microsoft.com/office/officeart/2005/8/layout/cycle1"/>
    <dgm:cxn modelId="{D4E47D62-F0D9-426B-A6AF-73DA0D0C5FE7}" srcId="{ACC6756B-A0C8-40A1-860A-C26252633D8A}" destId="{27B9C6D9-9F4D-48A5-AE3C-74D8E33DE442}" srcOrd="1" destOrd="0" parTransId="{D5EEA680-75B6-4DC0-BD74-628E6F4B590C}" sibTransId="{76964520-21AD-488B-8F0A-6F05EF2E2860}"/>
    <dgm:cxn modelId="{D8CF6657-AAD8-4F70-B0EF-3400A036029C}" type="presOf" srcId="{54E6058D-D689-477E-A545-923C7D2E558C}" destId="{C7879238-1351-445E-9066-047A8A3CD493}" srcOrd="0" destOrd="0" presId="urn:microsoft.com/office/officeart/2005/8/layout/cycle1"/>
    <dgm:cxn modelId="{17FF1B8E-0429-4E99-811B-7DA37AF107CF}" srcId="{ACC6756B-A0C8-40A1-860A-C26252633D8A}" destId="{54E6058D-D689-477E-A545-923C7D2E558C}" srcOrd="3" destOrd="0" parTransId="{B07DABF0-71AC-4E86-A923-52A26B4AC9B1}" sibTransId="{099E003A-E148-4BF6-AA75-7780D29487BD}"/>
    <dgm:cxn modelId="{BCBB06F2-C1FB-4AD9-ABAD-E59E16613436}" type="presOf" srcId="{ACC6756B-A0C8-40A1-860A-C26252633D8A}" destId="{44CBCDC1-75B5-45C4-9A27-0BC04AA08DE4}" srcOrd="0" destOrd="0" presId="urn:microsoft.com/office/officeart/2005/8/layout/cycle1"/>
    <dgm:cxn modelId="{A9D3E204-636F-4F0D-8A3E-EC1386EFAC51}" type="presOf" srcId="{1FDAF2DC-53E0-45A0-A00D-8B294F41CC39}" destId="{63D2C04C-1389-454B-9368-C7E3025BD126}" srcOrd="0" destOrd="0" presId="urn:microsoft.com/office/officeart/2005/8/layout/cycle1"/>
    <dgm:cxn modelId="{74065F8A-6D6C-4B66-9BD8-211089A7DDBD}" type="presOf" srcId="{099E003A-E148-4BF6-AA75-7780D29487BD}" destId="{0B33FF48-77C1-4818-A06C-8F8204852711}" srcOrd="0" destOrd="0" presId="urn:microsoft.com/office/officeart/2005/8/layout/cycle1"/>
    <dgm:cxn modelId="{E1FE7E55-0711-42BE-B451-BD0D76FC21C4}" type="presOf" srcId="{D25945D6-F226-4322-928F-34B8D9899DE1}" destId="{04CE468A-6776-4314-A47A-8BB097A2F37B}" srcOrd="0" destOrd="0" presId="urn:microsoft.com/office/officeart/2005/8/layout/cycle1"/>
    <dgm:cxn modelId="{452162B6-343A-4B52-B643-D2804779C526}" srcId="{ACC6756B-A0C8-40A1-860A-C26252633D8A}" destId="{1FDAF2DC-53E0-45A0-A00D-8B294F41CC39}" srcOrd="2" destOrd="0" parTransId="{6547A8C4-10D3-41F9-BE89-FD4CC06852CE}" sibTransId="{D25945D6-F226-4322-928F-34B8D9899DE1}"/>
    <dgm:cxn modelId="{DF0889AF-A170-49AD-89BD-FD84CF8D94C4}" type="presOf" srcId="{8848215E-52AD-431C-81EF-B64A8A05FEFF}" destId="{CEC9A7EA-93C5-4D0C-B1E3-481E27DB3B38}" srcOrd="0" destOrd="0" presId="urn:microsoft.com/office/officeart/2005/8/layout/cycle1"/>
    <dgm:cxn modelId="{79FFFFF7-2E1C-4057-9EEB-4EBC81808CE9}" type="presParOf" srcId="{44CBCDC1-75B5-45C4-9A27-0BC04AA08DE4}" destId="{DE12C6CD-D0CE-4C95-BFEE-51EE24FE0570}" srcOrd="0" destOrd="0" presId="urn:microsoft.com/office/officeart/2005/8/layout/cycle1"/>
    <dgm:cxn modelId="{C7150B18-12D7-476A-8CB7-53385996A80B}" type="presParOf" srcId="{44CBCDC1-75B5-45C4-9A27-0BC04AA08DE4}" destId="{FD9437DE-C5A8-431F-917D-EDF0376A8051}" srcOrd="1" destOrd="0" presId="urn:microsoft.com/office/officeart/2005/8/layout/cycle1"/>
    <dgm:cxn modelId="{27E41553-CFCC-46DD-BF2B-939498F9F886}" type="presParOf" srcId="{44CBCDC1-75B5-45C4-9A27-0BC04AA08DE4}" destId="{CEC9A7EA-93C5-4D0C-B1E3-481E27DB3B38}" srcOrd="2" destOrd="0" presId="urn:microsoft.com/office/officeart/2005/8/layout/cycle1"/>
    <dgm:cxn modelId="{CEB1425C-1510-4F04-9027-555852B64F17}" type="presParOf" srcId="{44CBCDC1-75B5-45C4-9A27-0BC04AA08DE4}" destId="{913AB003-DF38-4392-84E6-3361765F9C20}" srcOrd="3" destOrd="0" presId="urn:microsoft.com/office/officeart/2005/8/layout/cycle1"/>
    <dgm:cxn modelId="{689157DE-2F58-450E-88CF-934F6A13AE84}" type="presParOf" srcId="{44CBCDC1-75B5-45C4-9A27-0BC04AA08DE4}" destId="{1DE621BF-A9AE-4F7A-B458-9F01982A5523}" srcOrd="4" destOrd="0" presId="urn:microsoft.com/office/officeart/2005/8/layout/cycle1"/>
    <dgm:cxn modelId="{92D2B151-1C64-4304-A1DC-8FFAF46B92F2}" type="presParOf" srcId="{44CBCDC1-75B5-45C4-9A27-0BC04AA08DE4}" destId="{DC4F0761-1EC7-4DD4-BF21-307176CABF49}" srcOrd="5" destOrd="0" presId="urn:microsoft.com/office/officeart/2005/8/layout/cycle1"/>
    <dgm:cxn modelId="{76FC2969-5DB4-4447-9602-D3EFBB62EA55}" type="presParOf" srcId="{44CBCDC1-75B5-45C4-9A27-0BC04AA08DE4}" destId="{0D64EC9C-D9E8-4792-879C-4E2821CF18F4}" srcOrd="6" destOrd="0" presId="urn:microsoft.com/office/officeart/2005/8/layout/cycle1"/>
    <dgm:cxn modelId="{236407B8-FF72-424E-9A1A-567EF4949655}" type="presParOf" srcId="{44CBCDC1-75B5-45C4-9A27-0BC04AA08DE4}" destId="{63D2C04C-1389-454B-9368-C7E3025BD126}" srcOrd="7" destOrd="0" presId="urn:microsoft.com/office/officeart/2005/8/layout/cycle1"/>
    <dgm:cxn modelId="{9BFCDC89-7DB4-46A4-B4F7-8A20BA4EF017}" type="presParOf" srcId="{44CBCDC1-75B5-45C4-9A27-0BC04AA08DE4}" destId="{04CE468A-6776-4314-A47A-8BB097A2F37B}" srcOrd="8" destOrd="0" presId="urn:microsoft.com/office/officeart/2005/8/layout/cycle1"/>
    <dgm:cxn modelId="{ACDA1CE7-BA89-4E26-A871-C5B09BEA813F}" type="presParOf" srcId="{44CBCDC1-75B5-45C4-9A27-0BC04AA08DE4}" destId="{EC917970-9A26-4D5D-9BCD-A699D82A1E06}" srcOrd="9" destOrd="0" presId="urn:microsoft.com/office/officeart/2005/8/layout/cycle1"/>
    <dgm:cxn modelId="{F8BCB1AC-DC04-4FE7-B0AD-DDD7E9BFE8EE}" type="presParOf" srcId="{44CBCDC1-75B5-45C4-9A27-0BC04AA08DE4}" destId="{C7879238-1351-445E-9066-047A8A3CD493}" srcOrd="10" destOrd="0" presId="urn:microsoft.com/office/officeart/2005/8/layout/cycle1"/>
    <dgm:cxn modelId="{17E8E5FE-23E2-4717-BF07-AE41F9D8CDDC}" type="presParOf" srcId="{44CBCDC1-75B5-45C4-9A27-0BC04AA08DE4}" destId="{0B33FF48-77C1-4818-A06C-8F8204852711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C6756B-A0C8-40A1-860A-C26252633D8A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9743D714-E529-4F96-AFFF-507C2E5975B9}">
      <dgm:prSet phldrT="[Text]"/>
      <dgm:spPr/>
      <dgm:t>
        <a:bodyPr/>
        <a:lstStyle/>
        <a:p>
          <a:r>
            <a:rPr lang="de-DE" dirty="0"/>
            <a:t>abwägen</a:t>
          </a:r>
        </a:p>
      </dgm:t>
    </dgm:pt>
    <dgm:pt modelId="{A97EDBF1-22B5-4A84-AA81-7710A4F17320}" type="parTrans" cxnId="{7F890ECD-6D7B-4C84-9684-109D86D14CFC}">
      <dgm:prSet/>
      <dgm:spPr/>
      <dgm:t>
        <a:bodyPr/>
        <a:lstStyle/>
        <a:p>
          <a:endParaRPr lang="de-DE"/>
        </a:p>
      </dgm:t>
    </dgm:pt>
    <dgm:pt modelId="{8848215E-52AD-431C-81EF-B64A8A05FEFF}" type="sibTrans" cxnId="{7F890ECD-6D7B-4C84-9684-109D86D14CFC}">
      <dgm:prSet/>
      <dgm:spPr/>
      <dgm:t>
        <a:bodyPr/>
        <a:lstStyle/>
        <a:p>
          <a:endParaRPr lang="de-DE"/>
        </a:p>
      </dgm:t>
    </dgm:pt>
    <dgm:pt modelId="{27B9C6D9-9F4D-48A5-AE3C-74D8E33DE442}">
      <dgm:prSet phldrT="[Text]"/>
      <dgm:spPr/>
      <dgm:t>
        <a:bodyPr/>
        <a:lstStyle/>
        <a:p>
          <a:r>
            <a:rPr lang="de-DE" dirty="0"/>
            <a:t>planen</a:t>
          </a:r>
        </a:p>
      </dgm:t>
    </dgm:pt>
    <dgm:pt modelId="{D5EEA680-75B6-4DC0-BD74-628E6F4B590C}" type="parTrans" cxnId="{D4E47D62-F0D9-426B-A6AF-73DA0D0C5FE7}">
      <dgm:prSet/>
      <dgm:spPr/>
      <dgm:t>
        <a:bodyPr/>
        <a:lstStyle/>
        <a:p>
          <a:endParaRPr lang="de-DE"/>
        </a:p>
      </dgm:t>
    </dgm:pt>
    <dgm:pt modelId="{76964520-21AD-488B-8F0A-6F05EF2E2860}" type="sibTrans" cxnId="{D4E47D62-F0D9-426B-A6AF-73DA0D0C5FE7}">
      <dgm:prSet/>
      <dgm:spPr/>
      <dgm:t>
        <a:bodyPr/>
        <a:lstStyle/>
        <a:p>
          <a:endParaRPr lang="de-DE"/>
        </a:p>
      </dgm:t>
    </dgm:pt>
    <dgm:pt modelId="{1FDAF2DC-53E0-45A0-A00D-8B294F41CC39}">
      <dgm:prSet phldrT="[Text]"/>
      <dgm:spPr/>
      <dgm:t>
        <a:bodyPr/>
        <a:lstStyle/>
        <a:p>
          <a:r>
            <a:rPr lang="de-DE" dirty="0"/>
            <a:t>ausführen</a:t>
          </a:r>
        </a:p>
      </dgm:t>
    </dgm:pt>
    <dgm:pt modelId="{6547A8C4-10D3-41F9-BE89-FD4CC06852CE}" type="parTrans" cxnId="{452162B6-343A-4B52-B643-D2804779C526}">
      <dgm:prSet/>
      <dgm:spPr/>
      <dgm:t>
        <a:bodyPr/>
        <a:lstStyle/>
        <a:p>
          <a:endParaRPr lang="de-DE"/>
        </a:p>
      </dgm:t>
    </dgm:pt>
    <dgm:pt modelId="{D25945D6-F226-4322-928F-34B8D9899DE1}" type="sibTrans" cxnId="{452162B6-343A-4B52-B643-D2804779C526}">
      <dgm:prSet/>
      <dgm:spPr/>
      <dgm:t>
        <a:bodyPr/>
        <a:lstStyle/>
        <a:p>
          <a:endParaRPr lang="de-DE"/>
        </a:p>
      </dgm:t>
    </dgm:pt>
    <dgm:pt modelId="{54E6058D-D689-477E-A545-923C7D2E558C}">
      <dgm:prSet phldrT="[Text]"/>
      <dgm:spPr/>
      <dgm:t>
        <a:bodyPr/>
        <a:lstStyle/>
        <a:p>
          <a:r>
            <a:rPr lang="de-DE" dirty="0"/>
            <a:t>bewerten</a:t>
          </a:r>
        </a:p>
      </dgm:t>
    </dgm:pt>
    <dgm:pt modelId="{B07DABF0-71AC-4E86-A923-52A26B4AC9B1}" type="parTrans" cxnId="{17FF1B8E-0429-4E99-811B-7DA37AF107CF}">
      <dgm:prSet/>
      <dgm:spPr/>
      <dgm:t>
        <a:bodyPr/>
        <a:lstStyle/>
        <a:p>
          <a:endParaRPr lang="de-DE"/>
        </a:p>
      </dgm:t>
    </dgm:pt>
    <dgm:pt modelId="{099E003A-E148-4BF6-AA75-7780D29487BD}" type="sibTrans" cxnId="{17FF1B8E-0429-4E99-811B-7DA37AF107CF}">
      <dgm:prSet/>
      <dgm:spPr/>
      <dgm:t>
        <a:bodyPr/>
        <a:lstStyle/>
        <a:p>
          <a:endParaRPr lang="de-DE"/>
        </a:p>
      </dgm:t>
    </dgm:pt>
    <dgm:pt modelId="{44CBCDC1-75B5-45C4-9A27-0BC04AA08DE4}" type="pres">
      <dgm:prSet presAssocID="{ACC6756B-A0C8-40A1-860A-C26252633D8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12C6CD-D0CE-4C95-BFEE-51EE24FE0570}" type="pres">
      <dgm:prSet presAssocID="{9743D714-E529-4F96-AFFF-507C2E5975B9}" presName="dummy" presStyleCnt="0"/>
      <dgm:spPr/>
    </dgm:pt>
    <dgm:pt modelId="{FD9437DE-C5A8-431F-917D-EDF0376A8051}" type="pres">
      <dgm:prSet presAssocID="{9743D714-E529-4F96-AFFF-507C2E5975B9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C9A7EA-93C5-4D0C-B1E3-481E27DB3B38}" type="pres">
      <dgm:prSet presAssocID="{8848215E-52AD-431C-81EF-B64A8A05FEFF}" presName="sibTrans" presStyleLbl="node1" presStyleIdx="0" presStyleCnt="4"/>
      <dgm:spPr/>
      <dgm:t>
        <a:bodyPr/>
        <a:lstStyle/>
        <a:p>
          <a:endParaRPr lang="de-DE"/>
        </a:p>
      </dgm:t>
    </dgm:pt>
    <dgm:pt modelId="{913AB003-DF38-4392-84E6-3361765F9C20}" type="pres">
      <dgm:prSet presAssocID="{27B9C6D9-9F4D-48A5-AE3C-74D8E33DE442}" presName="dummy" presStyleCnt="0"/>
      <dgm:spPr/>
    </dgm:pt>
    <dgm:pt modelId="{1DE621BF-A9AE-4F7A-B458-9F01982A5523}" type="pres">
      <dgm:prSet presAssocID="{27B9C6D9-9F4D-48A5-AE3C-74D8E33DE442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4F0761-1EC7-4DD4-BF21-307176CABF49}" type="pres">
      <dgm:prSet presAssocID="{76964520-21AD-488B-8F0A-6F05EF2E2860}" presName="sibTrans" presStyleLbl="node1" presStyleIdx="1" presStyleCnt="4"/>
      <dgm:spPr/>
      <dgm:t>
        <a:bodyPr/>
        <a:lstStyle/>
        <a:p>
          <a:endParaRPr lang="de-DE"/>
        </a:p>
      </dgm:t>
    </dgm:pt>
    <dgm:pt modelId="{0D64EC9C-D9E8-4792-879C-4E2821CF18F4}" type="pres">
      <dgm:prSet presAssocID="{1FDAF2DC-53E0-45A0-A00D-8B294F41CC39}" presName="dummy" presStyleCnt="0"/>
      <dgm:spPr/>
    </dgm:pt>
    <dgm:pt modelId="{63D2C04C-1389-454B-9368-C7E3025BD126}" type="pres">
      <dgm:prSet presAssocID="{1FDAF2DC-53E0-45A0-A00D-8B294F41CC3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CE468A-6776-4314-A47A-8BB097A2F37B}" type="pres">
      <dgm:prSet presAssocID="{D25945D6-F226-4322-928F-34B8D9899DE1}" presName="sibTrans" presStyleLbl="node1" presStyleIdx="2" presStyleCnt="4"/>
      <dgm:spPr/>
      <dgm:t>
        <a:bodyPr/>
        <a:lstStyle/>
        <a:p>
          <a:endParaRPr lang="de-DE"/>
        </a:p>
      </dgm:t>
    </dgm:pt>
    <dgm:pt modelId="{EC917970-9A26-4D5D-9BCD-A699D82A1E06}" type="pres">
      <dgm:prSet presAssocID="{54E6058D-D689-477E-A545-923C7D2E558C}" presName="dummy" presStyleCnt="0"/>
      <dgm:spPr/>
    </dgm:pt>
    <dgm:pt modelId="{C7879238-1351-445E-9066-047A8A3CD493}" type="pres">
      <dgm:prSet presAssocID="{54E6058D-D689-477E-A545-923C7D2E558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B33FF48-77C1-4818-A06C-8F8204852711}" type="pres">
      <dgm:prSet presAssocID="{099E003A-E148-4BF6-AA75-7780D29487BD}" presName="sibTrans" presStyleLbl="node1" presStyleIdx="3" presStyleCnt="4"/>
      <dgm:spPr/>
      <dgm:t>
        <a:bodyPr/>
        <a:lstStyle/>
        <a:p>
          <a:endParaRPr lang="de-DE"/>
        </a:p>
      </dgm:t>
    </dgm:pt>
  </dgm:ptLst>
  <dgm:cxnLst>
    <dgm:cxn modelId="{DCC2498E-90D4-4866-B7F6-4CF09FC01EAE}" type="presOf" srcId="{9743D714-E529-4F96-AFFF-507C2E5975B9}" destId="{FD9437DE-C5A8-431F-917D-EDF0376A8051}" srcOrd="0" destOrd="0" presId="urn:microsoft.com/office/officeart/2005/8/layout/cycle1"/>
    <dgm:cxn modelId="{5E66D803-B202-40C4-B0E2-3856A12126E8}" type="presOf" srcId="{76964520-21AD-488B-8F0A-6F05EF2E2860}" destId="{DC4F0761-1EC7-4DD4-BF21-307176CABF49}" srcOrd="0" destOrd="0" presId="urn:microsoft.com/office/officeart/2005/8/layout/cycle1"/>
    <dgm:cxn modelId="{7F890ECD-6D7B-4C84-9684-109D86D14CFC}" srcId="{ACC6756B-A0C8-40A1-860A-C26252633D8A}" destId="{9743D714-E529-4F96-AFFF-507C2E5975B9}" srcOrd="0" destOrd="0" parTransId="{A97EDBF1-22B5-4A84-AA81-7710A4F17320}" sibTransId="{8848215E-52AD-431C-81EF-B64A8A05FEFF}"/>
    <dgm:cxn modelId="{82B4A1DE-1920-4B3D-82A7-61A31B65DE48}" type="presOf" srcId="{27B9C6D9-9F4D-48A5-AE3C-74D8E33DE442}" destId="{1DE621BF-A9AE-4F7A-B458-9F01982A5523}" srcOrd="0" destOrd="0" presId="urn:microsoft.com/office/officeart/2005/8/layout/cycle1"/>
    <dgm:cxn modelId="{D4E47D62-F0D9-426B-A6AF-73DA0D0C5FE7}" srcId="{ACC6756B-A0C8-40A1-860A-C26252633D8A}" destId="{27B9C6D9-9F4D-48A5-AE3C-74D8E33DE442}" srcOrd="1" destOrd="0" parTransId="{D5EEA680-75B6-4DC0-BD74-628E6F4B590C}" sibTransId="{76964520-21AD-488B-8F0A-6F05EF2E2860}"/>
    <dgm:cxn modelId="{D8CF6657-AAD8-4F70-B0EF-3400A036029C}" type="presOf" srcId="{54E6058D-D689-477E-A545-923C7D2E558C}" destId="{C7879238-1351-445E-9066-047A8A3CD493}" srcOrd="0" destOrd="0" presId="urn:microsoft.com/office/officeart/2005/8/layout/cycle1"/>
    <dgm:cxn modelId="{17FF1B8E-0429-4E99-811B-7DA37AF107CF}" srcId="{ACC6756B-A0C8-40A1-860A-C26252633D8A}" destId="{54E6058D-D689-477E-A545-923C7D2E558C}" srcOrd="3" destOrd="0" parTransId="{B07DABF0-71AC-4E86-A923-52A26B4AC9B1}" sibTransId="{099E003A-E148-4BF6-AA75-7780D29487BD}"/>
    <dgm:cxn modelId="{BCBB06F2-C1FB-4AD9-ABAD-E59E16613436}" type="presOf" srcId="{ACC6756B-A0C8-40A1-860A-C26252633D8A}" destId="{44CBCDC1-75B5-45C4-9A27-0BC04AA08DE4}" srcOrd="0" destOrd="0" presId="urn:microsoft.com/office/officeart/2005/8/layout/cycle1"/>
    <dgm:cxn modelId="{A9D3E204-636F-4F0D-8A3E-EC1386EFAC51}" type="presOf" srcId="{1FDAF2DC-53E0-45A0-A00D-8B294F41CC39}" destId="{63D2C04C-1389-454B-9368-C7E3025BD126}" srcOrd="0" destOrd="0" presId="urn:microsoft.com/office/officeart/2005/8/layout/cycle1"/>
    <dgm:cxn modelId="{74065F8A-6D6C-4B66-9BD8-211089A7DDBD}" type="presOf" srcId="{099E003A-E148-4BF6-AA75-7780D29487BD}" destId="{0B33FF48-77C1-4818-A06C-8F8204852711}" srcOrd="0" destOrd="0" presId="urn:microsoft.com/office/officeart/2005/8/layout/cycle1"/>
    <dgm:cxn modelId="{E1FE7E55-0711-42BE-B451-BD0D76FC21C4}" type="presOf" srcId="{D25945D6-F226-4322-928F-34B8D9899DE1}" destId="{04CE468A-6776-4314-A47A-8BB097A2F37B}" srcOrd="0" destOrd="0" presId="urn:microsoft.com/office/officeart/2005/8/layout/cycle1"/>
    <dgm:cxn modelId="{452162B6-343A-4B52-B643-D2804779C526}" srcId="{ACC6756B-A0C8-40A1-860A-C26252633D8A}" destId="{1FDAF2DC-53E0-45A0-A00D-8B294F41CC39}" srcOrd="2" destOrd="0" parTransId="{6547A8C4-10D3-41F9-BE89-FD4CC06852CE}" sibTransId="{D25945D6-F226-4322-928F-34B8D9899DE1}"/>
    <dgm:cxn modelId="{DF0889AF-A170-49AD-89BD-FD84CF8D94C4}" type="presOf" srcId="{8848215E-52AD-431C-81EF-B64A8A05FEFF}" destId="{CEC9A7EA-93C5-4D0C-B1E3-481E27DB3B38}" srcOrd="0" destOrd="0" presId="urn:microsoft.com/office/officeart/2005/8/layout/cycle1"/>
    <dgm:cxn modelId="{79FFFFF7-2E1C-4057-9EEB-4EBC81808CE9}" type="presParOf" srcId="{44CBCDC1-75B5-45C4-9A27-0BC04AA08DE4}" destId="{DE12C6CD-D0CE-4C95-BFEE-51EE24FE0570}" srcOrd="0" destOrd="0" presId="urn:microsoft.com/office/officeart/2005/8/layout/cycle1"/>
    <dgm:cxn modelId="{C7150B18-12D7-476A-8CB7-53385996A80B}" type="presParOf" srcId="{44CBCDC1-75B5-45C4-9A27-0BC04AA08DE4}" destId="{FD9437DE-C5A8-431F-917D-EDF0376A8051}" srcOrd="1" destOrd="0" presId="urn:microsoft.com/office/officeart/2005/8/layout/cycle1"/>
    <dgm:cxn modelId="{27E41553-CFCC-46DD-BF2B-939498F9F886}" type="presParOf" srcId="{44CBCDC1-75B5-45C4-9A27-0BC04AA08DE4}" destId="{CEC9A7EA-93C5-4D0C-B1E3-481E27DB3B38}" srcOrd="2" destOrd="0" presId="urn:microsoft.com/office/officeart/2005/8/layout/cycle1"/>
    <dgm:cxn modelId="{CEB1425C-1510-4F04-9027-555852B64F17}" type="presParOf" srcId="{44CBCDC1-75B5-45C4-9A27-0BC04AA08DE4}" destId="{913AB003-DF38-4392-84E6-3361765F9C20}" srcOrd="3" destOrd="0" presId="urn:microsoft.com/office/officeart/2005/8/layout/cycle1"/>
    <dgm:cxn modelId="{689157DE-2F58-450E-88CF-934F6A13AE84}" type="presParOf" srcId="{44CBCDC1-75B5-45C4-9A27-0BC04AA08DE4}" destId="{1DE621BF-A9AE-4F7A-B458-9F01982A5523}" srcOrd="4" destOrd="0" presId="urn:microsoft.com/office/officeart/2005/8/layout/cycle1"/>
    <dgm:cxn modelId="{92D2B151-1C64-4304-A1DC-8FFAF46B92F2}" type="presParOf" srcId="{44CBCDC1-75B5-45C4-9A27-0BC04AA08DE4}" destId="{DC4F0761-1EC7-4DD4-BF21-307176CABF49}" srcOrd="5" destOrd="0" presId="urn:microsoft.com/office/officeart/2005/8/layout/cycle1"/>
    <dgm:cxn modelId="{76FC2969-5DB4-4447-9602-D3EFBB62EA55}" type="presParOf" srcId="{44CBCDC1-75B5-45C4-9A27-0BC04AA08DE4}" destId="{0D64EC9C-D9E8-4792-879C-4E2821CF18F4}" srcOrd="6" destOrd="0" presId="urn:microsoft.com/office/officeart/2005/8/layout/cycle1"/>
    <dgm:cxn modelId="{236407B8-FF72-424E-9A1A-567EF4949655}" type="presParOf" srcId="{44CBCDC1-75B5-45C4-9A27-0BC04AA08DE4}" destId="{63D2C04C-1389-454B-9368-C7E3025BD126}" srcOrd="7" destOrd="0" presId="urn:microsoft.com/office/officeart/2005/8/layout/cycle1"/>
    <dgm:cxn modelId="{9BFCDC89-7DB4-46A4-B4F7-8A20BA4EF017}" type="presParOf" srcId="{44CBCDC1-75B5-45C4-9A27-0BC04AA08DE4}" destId="{04CE468A-6776-4314-A47A-8BB097A2F37B}" srcOrd="8" destOrd="0" presId="urn:microsoft.com/office/officeart/2005/8/layout/cycle1"/>
    <dgm:cxn modelId="{ACDA1CE7-BA89-4E26-A871-C5B09BEA813F}" type="presParOf" srcId="{44CBCDC1-75B5-45C4-9A27-0BC04AA08DE4}" destId="{EC917970-9A26-4D5D-9BCD-A699D82A1E06}" srcOrd="9" destOrd="0" presId="urn:microsoft.com/office/officeart/2005/8/layout/cycle1"/>
    <dgm:cxn modelId="{F8BCB1AC-DC04-4FE7-B0AD-DDD7E9BFE8EE}" type="presParOf" srcId="{44CBCDC1-75B5-45C4-9A27-0BC04AA08DE4}" destId="{C7879238-1351-445E-9066-047A8A3CD493}" srcOrd="10" destOrd="0" presId="urn:microsoft.com/office/officeart/2005/8/layout/cycle1"/>
    <dgm:cxn modelId="{17E8E5FE-23E2-4717-BF07-AE41F9D8CDDC}" type="presParOf" srcId="{44CBCDC1-75B5-45C4-9A27-0BC04AA08DE4}" destId="{0B33FF48-77C1-4818-A06C-8F8204852711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437DE-C5A8-431F-917D-EDF0376A8051}">
      <dsp:nvSpPr>
        <dsp:cNvPr id="0" name=""/>
        <dsp:cNvSpPr/>
      </dsp:nvSpPr>
      <dsp:spPr>
        <a:xfrm>
          <a:off x="2255696" y="4647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abwägen</a:t>
          </a:r>
        </a:p>
      </dsp:txBody>
      <dsp:txXfrm>
        <a:off x="2255696" y="46479"/>
        <a:ext cx="731536" cy="731536"/>
      </dsp:txXfrm>
    </dsp:sp>
    <dsp:sp modelId="{CEC9A7EA-93C5-4D0C-B1E3-481E27DB3B38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548708"/>
            <a:gd name="adj4" fmla="val 20585772"/>
            <a:gd name="adj5" fmla="val 805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621BF-A9AE-4F7A-B458-9F01982A5523}">
      <dsp:nvSpPr>
        <dsp:cNvPr id="0" name=""/>
        <dsp:cNvSpPr/>
      </dsp:nvSpPr>
      <dsp:spPr>
        <a:xfrm>
          <a:off x="2255696" y="128890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planen</a:t>
          </a:r>
        </a:p>
      </dsp:txBody>
      <dsp:txXfrm>
        <a:off x="2255696" y="1288909"/>
        <a:ext cx="731536" cy="731536"/>
      </dsp:txXfrm>
    </dsp:sp>
    <dsp:sp modelId="{DC4F0761-1EC7-4DD4-BF21-307176CABF49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5948708"/>
            <a:gd name="adj4" fmla="val 4385772"/>
            <a:gd name="adj5" fmla="val 805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2C04C-1389-454B-9368-C7E3025BD126}">
      <dsp:nvSpPr>
        <dsp:cNvPr id="0" name=""/>
        <dsp:cNvSpPr/>
      </dsp:nvSpPr>
      <dsp:spPr>
        <a:xfrm>
          <a:off x="1013266" y="128890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ausführen</a:t>
          </a:r>
        </a:p>
      </dsp:txBody>
      <dsp:txXfrm>
        <a:off x="1013266" y="1288909"/>
        <a:ext cx="731536" cy="731536"/>
      </dsp:txXfrm>
    </dsp:sp>
    <dsp:sp modelId="{04CE468A-6776-4314-A47A-8BB097A2F37B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11348708"/>
            <a:gd name="adj4" fmla="val 9785772"/>
            <a:gd name="adj5" fmla="val 805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879238-1351-445E-9066-047A8A3CD493}">
      <dsp:nvSpPr>
        <dsp:cNvPr id="0" name=""/>
        <dsp:cNvSpPr/>
      </dsp:nvSpPr>
      <dsp:spPr>
        <a:xfrm>
          <a:off x="1013266" y="4647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bewerten</a:t>
          </a:r>
        </a:p>
      </dsp:txBody>
      <dsp:txXfrm>
        <a:off x="1013266" y="46479"/>
        <a:ext cx="731536" cy="731536"/>
      </dsp:txXfrm>
    </dsp:sp>
    <dsp:sp modelId="{0B33FF48-77C1-4818-A06C-8F8204852711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16748708"/>
            <a:gd name="adj4" fmla="val 15185772"/>
            <a:gd name="adj5" fmla="val 805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437DE-C5A8-431F-917D-EDF0376A8051}">
      <dsp:nvSpPr>
        <dsp:cNvPr id="0" name=""/>
        <dsp:cNvSpPr/>
      </dsp:nvSpPr>
      <dsp:spPr>
        <a:xfrm>
          <a:off x="2255696" y="4647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abwägen</a:t>
          </a:r>
        </a:p>
      </dsp:txBody>
      <dsp:txXfrm>
        <a:off x="2255696" y="46479"/>
        <a:ext cx="731536" cy="731536"/>
      </dsp:txXfrm>
    </dsp:sp>
    <dsp:sp modelId="{CEC9A7EA-93C5-4D0C-B1E3-481E27DB3B38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548708"/>
            <a:gd name="adj4" fmla="val 20585772"/>
            <a:gd name="adj5" fmla="val 805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621BF-A9AE-4F7A-B458-9F01982A5523}">
      <dsp:nvSpPr>
        <dsp:cNvPr id="0" name=""/>
        <dsp:cNvSpPr/>
      </dsp:nvSpPr>
      <dsp:spPr>
        <a:xfrm>
          <a:off x="2255696" y="128890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planen</a:t>
          </a:r>
        </a:p>
      </dsp:txBody>
      <dsp:txXfrm>
        <a:off x="2255696" y="1288909"/>
        <a:ext cx="731536" cy="731536"/>
      </dsp:txXfrm>
    </dsp:sp>
    <dsp:sp modelId="{DC4F0761-1EC7-4DD4-BF21-307176CABF49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5948708"/>
            <a:gd name="adj4" fmla="val 4385772"/>
            <a:gd name="adj5" fmla="val 805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2C04C-1389-454B-9368-C7E3025BD126}">
      <dsp:nvSpPr>
        <dsp:cNvPr id="0" name=""/>
        <dsp:cNvSpPr/>
      </dsp:nvSpPr>
      <dsp:spPr>
        <a:xfrm>
          <a:off x="1013266" y="128890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ausführen</a:t>
          </a:r>
        </a:p>
      </dsp:txBody>
      <dsp:txXfrm>
        <a:off x="1013266" y="1288909"/>
        <a:ext cx="731536" cy="731536"/>
      </dsp:txXfrm>
    </dsp:sp>
    <dsp:sp modelId="{04CE468A-6776-4314-A47A-8BB097A2F37B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11348708"/>
            <a:gd name="adj4" fmla="val 9785772"/>
            <a:gd name="adj5" fmla="val 805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879238-1351-445E-9066-047A8A3CD493}">
      <dsp:nvSpPr>
        <dsp:cNvPr id="0" name=""/>
        <dsp:cNvSpPr/>
      </dsp:nvSpPr>
      <dsp:spPr>
        <a:xfrm>
          <a:off x="1013266" y="46479"/>
          <a:ext cx="731536" cy="731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bewerten</a:t>
          </a:r>
        </a:p>
      </dsp:txBody>
      <dsp:txXfrm>
        <a:off x="1013266" y="46479"/>
        <a:ext cx="731536" cy="731536"/>
      </dsp:txXfrm>
    </dsp:sp>
    <dsp:sp modelId="{0B33FF48-77C1-4818-A06C-8F8204852711}">
      <dsp:nvSpPr>
        <dsp:cNvPr id="0" name=""/>
        <dsp:cNvSpPr/>
      </dsp:nvSpPr>
      <dsp:spPr>
        <a:xfrm>
          <a:off x="967182" y="394"/>
          <a:ext cx="2066135" cy="2066135"/>
        </a:xfrm>
        <a:prstGeom prst="circularArrow">
          <a:avLst>
            <a:gd name="adj1" fmla="val 6904"/>
            <a:gd name="adj2" fmla="val 465520"/>
            <a:gd name="adj3" fmla="val 16748708"/>
            <a:gd name="adj4" fmla="val 15185772"/>
            <a:gd name="adj5" fmla="val 805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1815D-2439-4ED5-B5FE-7B80455979AB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C6274-B4AF-47E7-8575-03AEB25109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9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845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644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2559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Markt der Berichte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Verpflegungspause?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290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Lied nach der Pause?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950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024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altLang="de-DE" dirty="0"/>
              <a:t>Mögliche Anträge: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Ziel der Sommerfahrt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Erhöhung des Jahresbeitrages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Renovierung der Stammesräume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Neuanschaffungen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Änderung der Wahlordnung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298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b="1" dirty="0" smtClean="0"/>
              <a:t>Antragsfrist</a:t>
            </a:r>
            <a:r>
              <a:rPr lang="de-DE" dirty="0" smtClean="0"/>
              <a:t> wird</a:t>
            </a:r>
            <a:r>
              <a:rPr lang="de-DE" baseline="0" dirty="0" smtClean="0"/>
              <a:t> durch eine Stammessatzung oder -geschäftsordnung geregelt. Es gibt keine gesetzliche Regelung, das Gewohnheitsrecht geht aber von 3 Wochen aus.</a:t>
            </a:r>
          </a:p>
          <a:p>
            <a:r>
              <a:rPr lang="de-DE" baseline="0" dirty="0" smtClean="0"/>
              <a:t>Manche Anträge brauchen eine 2/3-</a:t>
            </a:r>
            <a:r>
              <a:rPr lang="de-DE" b="1" baseline="0" dirty="0" smtClean="0"/>
              <a:t>Mehrheit</a:t>
            </a:r>
            <a:r>
              <a:rPr lang="de-DE" baseline="0" dirty="0" smtClean="0"/>
              <a:t>: Beschluss und Änderung von Satzung und Ordnungen, Auflösung des Stammes, Abwahl von </a:t>
            </a:r>
            <a:r>
              <a:rPr lang="de-DE" baseline="0" dirty="0" err="1" smtClean="0"/>
              <a:t>StaFü</a:t>
            </a:r>
            <a:r>
              <a:rPr lang="de-DE" baseline="0" dirty="0" smtClean="0"/>
              <a:t>-Mitgliedern und Zulassung von zu spät eingereichten Anträgen (§ 10, Abs. 7 Bundessatzung)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633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42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742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endParaRPr lang="de-DE" sz="1200" b="0" u="none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545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18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994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0663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5230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Ist die*r</a:t>
            </a:r>
            <a:r>
              <a:rPr lang="de-DE" baseline="0" dirty="0" smtClean="0"/>
              <a:t> Stammesführer*in bei der </a:t>
            </a:r>
            <a:r>
              <a:rPr lang="de-DE" baseline="0" dirty="0" err="1" smtClean="0"/>
              <a:t>LDV</a:t>
            </a:r>
            <a:r>
              <a:rPr lang="de-DE" baseline="0" dirty="0" smtClean="0"/>
              <a:t> verhindert, wird sie*r von einem anderen Mitglied der Stammesführung vertreten. Das heißt: Ein Mitglied der Stammesführung </a:t>
            </a:r>
            <a:r>
              <a:rPr lang="de-DE" i="1" baseline="0" dirty="0" smtClean="0"/>
              <a:t>muss</a:t>
            </a:r>
            <a:r>
              <a:rPr lang="de-DE" i="0" baseline="0" dirty="0" smtClean="0"/>
              <a:t> zur </a:t>
            </a:r>
            <a:r>
              <a:rPr lang="de-DE" i="0" baseline="0" dirty="0" err="1" smtClean="0"/>
              <a:t>LDV</a:t>
            </a:r>
            <a:r>
              <a:rPr lang="de-DE" i="0" baseline="0" dirty="0" smtClean="0"/>
              <a:t> fahren.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641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8729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78402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 smtClean="0"/>
              <a:t>Stammesbeauftragte</a:t>
            </a:r>
            <a:r>
              <a:rPr lang="de-DE" altLang="de-DE" baseline="0" dirty="0" smtClean="0"/>
              <a:t> (analog zu Landesbeauftragten) sind </a:t>
            </a:r>
            <a:r>
              <a:rPr lang="de-DE" altLang="de-DE" b="1" baseline="0" dirty="0" smtClean="0"/>
              <a:t>optional</a:t>
            </a:r>
            <a:r>
              <a:rPr lang="de-DE" altLang="de-DE" baseline="0" dirty="0" smtClean="0"/>
              <a:t>, ebenso ihre Bestätigung.</a:t>
            </a:r>
            <a:endParaRPr lang="de-DE" altLang="de-D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b="1" dirty="0" smtClean="0"/>
              <a:t>Bestätigung heißt</a:t>
            </a:r>
            <a:r>
              <a:rPr lang="de-DE" altLang="de-DE" dirty="0" smtClean="0"/>
              <a:t>: Die Stammesführung setzt</a:t>
            </a:r>
            <a:r>
              <a:rPr lang="de-DE" altLang="de-DE" baseline="0" dirty="0" smtClean="0"/>
              <a:t> jemanden auf einen Posten, die Vollversammlung bestätigt, ob sie das okay findet; sie kann keine*n Gegenkandidat*in aufstellen. Wird ein*e Kandidat*in abgelehnt, kann die </a:t>
            </a:r>
            <a:r>
              <a:rPr lang="de-DE" altLang="de-DE" baseline="0" dirty="0" err="1" smtClean="0"/>
              <a:t>StaFü</a:t>
            </a:r>
            <a:r>
              <a:rPr lang="de-DE" altLang="de-DE" baseline="0" dirty="0" smtClean="0"/>
              <a:t> sie*ihn später trotzdem berufen – aber ob das gegen den Willen des Stammes so sinnvoll ist, ist fraglich.</a:t>
            </a: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94857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662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9789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541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2832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6726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7946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Diese Folie müsst ihr offensichtlich selbst gestalten ;)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2555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1453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8369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717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0017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9371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624631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870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6523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1285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9985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637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Alle Anwesenden (Mitglieder und Gäste) begrüßen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Unterschriftenliste herumgeben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altLang="de-DE" dirty="0"/>
              <a:t>Lied zur Begrüßung?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362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488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8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362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Gäste haben grundsätzlich Rederecht. Sofern es auf eurer Versammlung Sitte ist, das extra zu beschließen, so könnt ihr das gerne an dieser Stelle ergänzen.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64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4" y="368300"/>
            <a:ext cx="8426451" cy="6121399"/>
          </a:xfrm>
          <a:prstGeom prst="rect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ctr">
            <a:noAutofit/>
          </a:bodyPr>
          <a:lstStyle>
            <a:lvl1pPr algn="l">
              <a:defRPr sz="44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0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0437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587E-0D05-48F9-BED5-44562CB64171}" type="datetime1">
              <a:rPr lang="de-DE" smtClean="0"/>
              <a:t>27.09.2019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23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B6CF-98A2-4ECD-99AD-60B1C8132400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9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E9E9-34EB-4762-A26F-C314D8D13823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22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AD2B-B385-4711-8227-8D3A374FE89D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71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4DD-BC0B-484B-8828-A6419F9FED00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3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5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5830268" cy="528794"/>
          </a:xfrm>
          <a:solidFill>
            <a:srgbClr val="FECA16"/>
          </a:solidFill>
        </p:spPr>
        <p:txBody>
          <a:bodyPr lIns="270000" tIns="36000" rIns="180000" bIns="0" anchor="t">
            <a:spAutoFit/>
          </a:bodyPr>
          <a:lstStyle>
            <a:lvl1pPr>
              <a:lnSpc>
                <a:spcPct val="100000"/>
              </a:lnSpc>
              <a:defRPr sz="32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7883524" cy="4634592"/>
          </a:xfrm>
        </p:spPr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699"/>
            <a:ext cx="2057400" cy="365125"/>
          </a:xfrm>
        </p:spPr>
        <p:txBody>
          <a:bodyPr/>
          <a:lstStyle/>
          <a:p>
            <a:fld id="{1FEA8B0C-9BF8-4AF8-A83D-CD8501340D47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774" y="6489700"/>
            <a:ext cx="2057400" cy="365125"/>
          </a:xfrm>
        </p:spPr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2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40EC-07BF-49AE-AA4A-DA3F43EBB30A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b"/>
          <a:lstStyle>
            <a:lvl1pPr algn="l">
              <a:defRPr sz="60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4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358776" y="1125894"/>
            <a:ext cx="4000500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1125893"/>
            <a:ext cx="4000501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81354"/>
            <a:ext cx="8426450" cy="744539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6" y="1694654"/>
            <a:ext cx="4000500" cy="4802678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1694654"/>
            <a:ext cx="4000501" cy="4793507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6488162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649018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133653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1336539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275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358775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37059"/>
            <a:ext cx="4000500" cy="2301441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937061"/>
            <a:ext cx="4000501" cy="2301439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3239781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324180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578945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578946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367721" y="361143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18" y="6485293"/>
            <a:ext cx="3832803" cy="117779"/>
          </a:xfrm>
          <a:prstGeom prst="rect">
            <a:avLst/>
          </a:prstGeom>
        </p:spPr>
      </p:pic>
      <p:sp>
        <p:nvSpPr>
          <p:cNvPr id="21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367721" y="3817314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Rechteck 21"/>
          <p:cNvSpPr/>
          <p:nvPr userDrawn="1"/>
        </p:nvSpPr>
        <p:spPr>
          <a:xfrm>
            <a:off x="4784144" y="361950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41" y="6490982"/>
            <a:ext cx="3832803" cy="117779"/>
          </a:xfrm>
          <a:prstGeom prst="rect">
            <a:avLst/>
          </a:prstGeom>
        </p:spPr>
      </p:pic>
      <p:sp>
        <p:nvSpPr>
          <p:cNvPr id="24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84144" y="383728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7"/>
          </p:nvPr>
        </p:nvSpPr>
        <p:spPr>
          <a:xfrm>
            <a:off x="367722" y="4176156"/>
            <a:ext cx="4000500" cy="2305475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sz="half" idx="18"/>
          </p:nvPr>
        </p:nvSpPr>
        <p:spPr>
          <a:xfrm>
            <a:off x="4784725" y="4196331"/>
            <a:ext cx="4000500" cy="2289336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358776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081337" cy="360000"/>
          </a:xfrm>
          <a:solidFill>
            <a:srgbClr val="FECA16"/>
          </a:solidFill>
        </p:spPr>
        <p:txBody>
          <a:bodyPr anchor="ctr">
            <a:noAutofit/>
          </a:bodyPr>
          <a:lstStyle>
            <a:lvl1pPr>
              <a:defRPr sz="20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3463" y="1143000"/>
            <a:ext cx="3671888" cy="5073650"/>
          </a:xfrm>
        </p:spPr>
        <p:txBody>
          <a:bodyPr lIns="0" tIns="9000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5" y="368300"/>
            <a:ext cx="4213224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11850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3051" userDrawn="1">
          <p15:clr>
            <a:srgbClr val="C35E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4" y="368300"/>
            <a:ext cx="8385175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5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3051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1E056-9793-4696-AE36-0EC00B26940B}" type="datetime1">
              <a:rPr lang="de-DE" smtClean="0"/>
              <a:t>27.09.2019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75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68300"/>
            <a:ext cx="7886700" cy="1325563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27.09.2019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90690"/>
            <a:ext cx="7886699" cy="4525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28063D10-DE0C-4665-AF72-B1E9D2CFDA95}" type="datetime1">
              <a:rPr lang="de-DE" smtClean="0"/>
              <a:pPr/>
              <a:t>27.09.2019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897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89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8611F37-E403-4212-8973-081E8AB0D43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66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4" r:id="rId5"/>
    <p:sldLayoutId id="2147483672" r:id="rId6"/>
    <p:sldLayoutId id="2147483673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20000"/>
        </a:lnSpc>
        <a:spcBef>
          <a:spcPts val="10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396" userDrawn="1">
          <p15:clr>
            <a:srgbClr val="547EBF"/>
          </p15:clr>
        </p15:guide>
        <p15:guide id="6" orient="horz" pos="399" userDrawn="1">
          <p15:clr>
            <a:srgbClr val="547EBF"/>
          </p15:clr>
        </p15:guide>
        <p15:guide id="7" orient="horz" pos="3916" userDrawn="1">
          <p15:clr>
            <a:srgbClr val="547EBF"/>
          </p15:clr>
        </p15:guide>
        <p15:guide id="8" pos="5362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TSHdgu7xb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chart" Target="../charts/chart1.xml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5.xml"/><Relationship Id="rId7" Type="http://schemas.openxmlformats.org/officeDocument/2006/relationships/diagramColors" Target="../diagrams/colors2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chart" Target="../charts/char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8.png"/><Relationship Id="rId7" Type="http://schemas.openxmlformats.org/officeDocument/2006/relationships/image" Target="../media/image4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11" Type="http://schemas.openxmlformats.org/officeDocument/2006/relationships/image" Target="../media/image48.png"/><Relationship Id="rId5" Type="http://schemas.openxmlformats.org/officeDocument/2006/relationships/image" Target="../media/image39.png"/><Relationship Id="rId10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4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22CA72D-ECF0-406A-BDED-382013C3F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12" y="368761"/>
            <a:ext cx="8417172" cy="6096664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Stammesvollversammlung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/>
              <a:t>Demokratische Entscheidungen im Stamm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6076316" y="0"/>
            <a:ext cx="2438398" cy="2112194"/>
            <a:chOff x="6076316" y="0"/>
            <a:chExt cx="2438398" cy="2112194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6316" y="1862137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6889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026908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Wahl der Versammlungsleitung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/>
              <a:t>Was macht eigentlich die </a:t>
            </a:r>
            <a:r>
              <a:rPr lang="de-DE" altLang="de-DE" dirty="0" smtClean="0"/>
              <a:t>Versammlungsleitung?</a:t>
            </a:r>
            <a:endParaRPr lang="de-DE" dirty="0"/>
          </a:p>
          <a:p>
            <a:r>
              <a:rPr lang="de-DE" dirty="0"/>
              <a:t>Ist für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Moderiert</a:t>
            </a:r>
            <a:r>
              <a:rPr lang="de-DE" dirty="0"/>
              <a:t> die Vollversammlung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Erklärt</a:t>
            </a:r>
            <a:r>
              <a:rPr lang="de-DE" dirty="0"/>
              <a:t> die Abläufe 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beantwortet Fragen</a:t>
            </a:r>
          </a:p>
          <a:p>
            <a:r>
              <a:rPr lang="de-DE" dirty="0"/>
              <a:t>Ist für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ordnungsgemäßen Ablauf</a:t>
            </a:r>
            <a:r>
              <a:rPr lang="de-DE" dirty="0"/>
              <a:t> verantwortlich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10</a:t>
            </a:fld>
            <a:endParaRPr lang="de-DE"/>
          </a:p>
        </p:txBody>
      </p:sp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3B5E632E-62BC-481C-A56D-BE29AF0311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931285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4" y="633414"/>
            <a:ext cx="5976711" cy="614090"/>
          </a:xfrm>
        </p:spPr>
        <p:txBody>
          <a:bodyPr/>
          <a:lstStyle/>
          <a:p>
            <a:r>
              <a:rPr lang="de-DE" dirty="0"/>
              <a:t>Genehmigung der Tagesordnung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347537"/>
            <a:ext cx="7883524" cy="5142162"/>
          </a:xfrm>
        </p:spPr>
        <p:txBody>
          <a:bodyPr>
            <a:normAutofit fontScale="4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e-DE" dirty="0"/>
              <a:t>Begrüßung durch den Vorstand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Wahl der Protokollführung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Feststellung der ordnungsgemäßen Ladung und der Beschlussfähigkeit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Wahl der Versammlungsleitung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Genehmigung der Tagesordnung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Rederecht für Gäste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Bestätigung des letzten Protokolls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Berichte</a:t>
            </a:r>
          </a:p>
          <a:p>
            <a:pPr marL="891000" lvl="1" indent="-457200">
              <a:buFont typeface="+mj-lt"/>
              <a:buAutoNum type="arabicPeriod"/>
            </a:pPr>
            <a:r>
              <a:rPr lang="de-DE" dirty="0"/>
              <a:t>Jahresbericht Stammesführung</a:t>
            </a:r>
          </a:p>
          <a:p>
            <a:pPr marL="891000" lvl="1" indent="-457200">
              <a:buFont typeface="+mj-lt"/>
              <a:buAutoNum type="arabicPeriod"/>
            </a:pPr>
            <a:r>
              <a:rPr lang="de-DE" dirty="0"/>
              <a:t>Bericht der Kassenführung</a:t>
            </a:r>
          </a:p>
          <a:p>
            <a:pPr marL="891000" lvl="1" indent="-457200">
              <a:buFont typeface="+mj-lt"/>
              <a:buAutoNum type="arabicPeriod"/>
            </a:pPr>
            <a:r>
              <a:rPr lang="de-DE" dirty="0"/>
              <a:t>Bericht der Kassenprüfung</a:t>
            </a:r>
          </a:p>
          <a:p>
            <a:pPr marL="891000" lvl="1" indent="-457200">
              <a:buFont typeface="+mj-lt"/>
              <a:buAutoNum type="arabicPeriod"/>
            </a:pPr>
            <a:r>
              <a:rPr lang="de-DE" dirty="0"/>
              <a:t>Bericht der LDV-Delegierten/sonstige Berichte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Entlastung des Vorstands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Anträge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Wahlen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Bestätigung von Stammesbeauftragten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Pläne der Stammesführung für das kommende Jahr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Vorstellung der Gruppen des Stammes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dirty="0"/>
              <a:t>Sonstiges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11</a:t>
            </a:fld>
            <a:endParaRPr lang="de-DE"/>
          </a:p>
        </p:txBody>
      </p:sp>
      <p:pic>
        <p:nvPicPr>
          <p:cNvPr id="8" name="Grafik 7" descr="Ein Bild, das Text enthält.&#10;&#10;Mit sehr hoher Zuverlässigkeit generierte Beschreibung">
            <a:extLst>
              <a:ext uri="{FF2B5EF4-FFF2-40B4-BE49-F238E27FC236}">
                <a16:creationId xmlns:a16="http://schemas.microsoft.com/office/drawing/2014/main" id="{75E5B12E-038B-4FEF-819E-82EED2D137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9"/>
          <a:stretch/>
        </p:blipFill>
        <p:spPr>
          <a:xfrm>
            <a:off x="5465281" y="1867724"/>
            <a:ext cx="2940667" cy="193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8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1962286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Rederecht für Gäste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/>
              <a:t>Dürfen auch Gäste etwas sagen?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12</a:t>
            </a:fld>
            <a:endParaRPr lang="de-DE"/>
          </a:p>
        </p:txBody>
      </p:sp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0A201807-B01C-4798-982F-88138D6E2F0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01BBC29-B046-46E1-917C-2E15BA0E2A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677" y="3060389"/>
            <a:ext cx="2444292" cy="303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1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365966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Bestätigung des letzten Protokolls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Vorstellung des Protokolls der letzten Versammlung</a:t>
            </a:r>
          </a:p>
          <a:p>
            <a:pPr lvl="1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Anmerkungen?</a:t>
            </a:r>
          </a:p>
          <a:p>
            <a:pPr lvl="1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Verbesserungen?</a:t>
            </a:r>
          </a:p>
          <a:p>
            <a:pPr lvl="1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Rückfragen?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13</a:t>
            </a:fld>
            <a:endParaRPr lang="de-DE"/>
          </a:p>
        </p:txBody>
      </p:sp>
      <p:pic>
        <p:nvPicPr>
          <p:cNvPr id="6" name="Grafik 5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ACD50415-8AB0-4A63-A300-992CA42084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15" y="633413"/>
            <a:ext cx="3352362" cy="3354983"/>
          </a:xfrm>
          <a:prstGeom prst="rect">
            <a:avLst/>
          </a:prstGeom>
        </p:spPr>
      </p:pic>
      <p:pic>
        <p:nvPicPr>
          <p:cNvPr id="10" name="Grafik 9" descr="Ein Bild, das Behälter enthält.&#10;&#10;Mit hoher Zuverlässigkeit generierte Beschreibung">
            <a:extLst>
              <a:ext uri="{FF2B5EF4-FFF2-40B4-BE49-F238E27FC236}">
                <a16:creationId xmlns:a16="http://schemas.microsoft.com/office/drawing/2014/main" id="{72F0732F-9BCA-48A5-9285-C84B6CCD3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77" y="3494718"/>
            <a:ext cx="2406907" cy="260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47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943383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Berichte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altLang="de-DE" dirty="0">
                <a:latin typeface="Aleo" panose="020F0502020204030203" pitchFamily="34" charset="0"/>
              </a:rPr>
              <a:t>Stammesführung</a:t>
            </a:r>
          </a:p>
          <a:p>
            <a:pPr lvl="1"/>
            <a:r>
              <a:rPr lang="de-DE" altLang="de-DE" sz="1600" dirty="0"/>
              <a:t>Bericht über das </a:t>
            </a:r>
            <a:r>
              <a:rPr lang="de-DE" altLang="de-DE" sz="1600" dirty="0" smtClean="0"/>
              <a:t>letzte </a:t>
            </a:r>
            <a:r>
              <a:rPr lang="de-DE" altLang="de-DE" sz="1600" dirty="0"/>
              <a:t>Jahr</a:t>
            </a:r>
          </a:p>
          <a:p>
            <a:pPr lvl="1"/>
            <a:r>
              <a:rPr lang="de-DE" altLang="de-DE" sz="1600" dirty="0"/>
              <a:t>Kurzfassungen der Aktionen</a:t>
            </a:r>
          </a:p>
          <a:p>
            <a:r>
              <a:rPr lang="de-DE" dirty="0">
                <a:latin typeface="Aleo" panose="020F0502020204030203" pitchFamily="34" charset="0"/>
              </a:rPr>
              <a:t>Kassenführung</a:t>
            </a:r>
          </a:p>
          <a:p>
            <a:pPr lvl="1"/>
            <a:r>
              <a:rPr lang="de-DE" altLang="de-DE" sz="1600" dirty="0"/>
              <a:t>Bericht über die finanzielle Situation</a:t>
            </a:r>
          </a:p>
          <a:p>
            <a:pPr lvl="1"/>
            <a:r>
              <a:rPr lang="de-DE" sz="1600" dirty="0"/>
              <a:t>Finanzielle Jahresplanung</a:t>
            </a:r>
          </a:p>
          <a:p>
            <a:r>
              <a:rPr lang="de-DE" dirty="0">
                <a:latin typeface="Aleo" panose="020F0502020204030203" pitchFamily="34" charset="0"/>
              </a:rPr>
              <a:t>Kassenprüfung</a:t>
            </a:r>
          </a:p>
          <a:p>
            <a:pPr lvl="1"/>
            <a:r>
              <a:rPr lang="de-DE" altLang="de-DE" sz="1600" dirty="0"/>
              <a:t>Bericht über den Verlauf der Prüfung (OK / nicht OK)</a:t>
            </a:r>
          </a:p>
          <a:p>
            <a:pPr lvl="1"/>
            <a:r>
              <a:rPr lang="de-DE" altLang="de-DE" sz="1600" dirty="0"/>
              <a:t>Empfehlung der </a:t>
            </a:r>
            <a:r>
              <a:rPr lang="de-DE" altLang="de-DE" sz="1600" dirty="0" smtClean="0"/>
              <a:t>(Nicht-) Entlastung</a:t>
            </a:r>
            <a:endParaRPr lang="de-DE" sz="1600" dirty="0"/>
          </a:p>
          <a:p>
            <a:r>
              <a:rPr lang="de-DE" dirty="0">
                <a:latin typeface="Aleo" panose="020F0502020204030203" pitchFamily="34" charset="0"/>
              </a:rPr>
              <a:t>Bericht der LDV-Delegierten/sonstige Berichte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14</a:t>
            </a:fld>
            <a:endParaRPr lang="de-DE"/>
          </a:p>
        </p:txBody>
      </p:sp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929D96E6-BDF4-4F17-8129-EBED7A61B09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0" y="370703"/>
            <a:ext cx="4199880" cy="6120000"/>
          </a:xfrm>
        </p:spPr>
      </p:pic>
    </p:spTree>
    <p:extLst>
      <p:ext uri="{BB962C8B-B14F-4D97-AF65-F5344CB8AC3E}">
        <p14:creationId xmlns:p14="http://schemas.microsoft.com/office/powerpoint/2010/main" val="323937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440566" cy="360000"/>
          </a:xfrm>
        </p:spPr>
        <p:txBody>
          <a:bodyPr/>
          <a:lstStyle/>
          <a:p>
            <a:r>
              <a:rPr lang="de-DE" dirty="0" smtClean="0"/>
              <a:t>Nachrichten aus Niedersachsen</a:t>
            </a:r>
            <a:endParaRPr lang="de-DE" dirty="0"/>
          </a:p>
        </p:txBody>
      </p:sp>
      <p:sp>
        <p:nvSpPr>
          <p:cNvPr id="20" name="Inhaltsplatzhalter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Auf der </a:t>
            </a:r>
            <a:r>
              <a:rPr lang="de-DE" dirty="0" err="1" smtClean="0"/>
              <a:t>LDV</a:t>
            </a:r>
            <a:r>
              <a:rPr lang="de-DE" dirty="0" smtClean="0"/>
              <a:t> im März wurde ein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neuer Vorstand </a:t>
            </a:r>
            <a:r>
              <a:rPr lang="de-DE" dirty="0" smtClean="0"/>
              <a:t>gewählt: Nilpferd (</a:t>
            </a:r>
            <a:r>
              <a:rPr lang="de-DE" dirty="0" err="1" smtClean="0"/>
              <a:t>Voortrekker</a:t>
            </a:r>
            <a:r>
              <a:rPr lang="de-DE" dirty="0" smtClean="0"/>
              <a:t>), </a:t>
            </a:r>
            <a:r>
              <a:rPr lang="de-DE" dirty="0" err="1" smtClean="0"/>
              <a:t>Mola</a:t>
            </a:r>
            <a:r>
              <a:rPr lang="de-DE" dirty="0" smtClean="0"/>
              <a:t> (Altai Maral) und Chris (Altai Maral) wiedergewählt.</a:t>
            </a:r>
            <a:br>
              <a:rPr lang="de-DE" dirty="0" smtClean="0"/>
            </a:br>
            <a:r>
              <a:rPr lang="de-DE" dirty="0" smtClean="0"/>
              <a:t>Neu gewählt: Gesche (Germanen), Nüvi (Ata Ulf) und André (Germanen).</a:t>
            </a:r>
          </a:p>
          <a:p>
            <a:r>
              <a:rPr lang="de-DE" dirty="0" smtClean="0"/>
              <a:t>Das </a:t>
            </a:r>
            <a:r>
              <a:rPr lang="de-DE" dirty="0" err="1" smtClean="0"/>
              <a:t>StaFü</a:t>
            </a:r>
            <a:r>
              <a:rPr lang="de-DE" dirty="0" smtClean="0"/>
              <a:t>-Treffen heißt jetzt </a:t>
            </a:r>
            <a:r>
              <a:rPr lang="de-D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stute</a:t>
            </a:r>
            <a:r>
              <a:rPr lang="de-DE" dirty="0" smtClean="0"/>
              <a:t> und richtet sich an alle Gruppenleiter*innen und </a:t>
            </a:r>
            <a:r>
              <a:rPr lang="de-DE" dirty="0" err="1" smtClean="0"/>
              <a:t>RRs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pPr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22" name="Bildplatzhalter 21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372164"/>
            <a:ext cx="4211999" cy="6119894"/>
          </a:xfrm>
        </p:spPr>
      </p:pic>
    </p:spTree>
    <p:extLst>
      <p:ext uri="{BB962C8B-B14F-4D97-AF65-F5344CB8AC3E}">
        <p14:creationId xmlns:p14="http://schemas.microsoft.com/office/powerpoint/2010/main" val="1802948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440566" cy="360000"/>
          </a:xfrm>
        </p:spPr>
        <p:txBody>
          <a:bodyPr/>
          <a:lstStyle/>
          <a:p>
            <a:r>
              <a:rPr lang="de-DE" dirty="0" smtClean="0"/>
              <a:t>Nachrichten aus Niedersachsen</a:t>
            </a:r>
            <a:endParaRPr lang="de-DE" dirty="0"/>
          </a:p>
        </p:txBody>
      </p:sp>
      <p:sp>
        <p:nvSpPr>
          <p:cNvPr id="20" name="Inhaltsplatzhalter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Das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LaPfiLa</a:t>
            </a:r>
            <a:r>
              <a:rPr lang="de-DE" dirty="0" smtClean="0"/>
              <a:t> war wild und wundervoll! Wir blicken schon auf die Landesfahrt 2021 und das </a:t>
            </a:r>
            <a:r>
              <a:rPr lang="de-DE" dirty="0" err="1" smtClean="0"/>
              <a:t>BuLa</a:t>
            </a:r>
            <a:r>
              <a:rPr lang="de-DE" dirty="0" smtClean="0"/>
              <a:t> 2022.</a:t>
            </a:r>
          </a:p>
          <a:p>
            <a:r>
              <a:rPr lang="de-DE" dirty="0" smtClean="0"/>
              <a:t>Über 30 Menschen in der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Landesleitung</a:t>
            </a:r>
            <a:r>
              <a:rPr lang="de-DE" dirty="0" smtClean="0"/>
              <a:t> sichern gute Arbeit und tolle Aktionen für alle vom Wölfling zur </a:t>
            </a:r>
            <a:r>
              <a:rPr lang="de-DE" dirty="0" err="1" smtClean="0"/>
              <a:t>StaFü</a:t>
            </a:r>
            <a:r>
              <a:rPr lang="de-DE" dirty="0" smtClean="0"/>
              <a:t>.</a:t>
            </a:r>
          </a:p>
          <a:p>
            <a:r>
              <a:rPr lang="de-DE" dirty="0" smtClean="0"/>
              <a:t>Das Jahresthema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Stammesunterstützung</a:t>
            </a:r>
            <a:r>
              <a:rPr lang="de-DE" dirty="0" smtClean="0"/>
              <a:t> nimmt Fahrt auf!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pPr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22" name="Bildplatzhalter 21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52" y="372113"/>
            <a:ext cx="4212071" cy="6120000"/>
          </a:xfrm>
        </p:spPr>
      </p:pic>
    </p:spTree>
    <p:extLst>
      <p:ext uri="{BB962C8B-B14F-4D97-AF65-F5344CB8AC3E}">
        <p14:creationId xmlns:p14="http://schemas.microsoft.com/office/powerpoint/2010/main" val="1293508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B6A7A8D5-768E-4432-A20A-108D892B3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5" y="368720"/>
            <a:ext cx="8417284" cy="609674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Pause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/>
              <a:t>Bitte nutzt die Zeit für Fragen zu den Berichten!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519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B0D6487-A960-47EB-A891-65F1470DA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48" y="373986"/>
            <a:ext cx="8412277" cy="609585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Weiter geht es!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Gibt es noch offene Fragen zu den Berichten?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9007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6" y="368300"/>
            <a:ext cx="4581820" cy="555625"/>
          </a:xfrm>
          <a:solidFill>
            <a:srgbClr val="FECA16"/>
          </a:solidFill>
        </p:spPr>
        <p:txBody>
          <a:bodyPr/>
          <a:lstStyle/>
          <a:p>
            <a:r>
              <a:rPr lang="de-DE" dirty="0">
                <a:solidFill>
                  <a:srgbClr val="124898"/>
                </a:solidFill>
              </a:rPr>
              <a:t>Entlastung des Vorstandes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19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31866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u="sng" dirty="0">
                <a:solidFill>
                  <a:srgbClr val="000000"/>
                </a:solidFill>
              </a:rPr>
              <a:t>Sind alle wieder da</a:t>
            </a:r>
            <a:r>
              <a:rPr lang="de-DE" sz="2000" u="sng" dirty="0" smtClean="0">
                <a:solidFill>
                  <a:srgbClr val="000000"/>
                </a:solidFill>
              </a:rPr>
              <a:t>?</a:t>
            </a:r>
            <a:r>
              <a:rPr lang="de-DE" sz="2000" dirty="0" smtClean="0">
                <a:solidFill>
                  <a:srgbClr val="000000"/>
                </a:solidFill>
              </a:rPr>
              <a:t> (Prüfung der Beschlussfähigkeit)</a:t>
            </a:r>
            <a:endParaRPr lang="de-DE" sz="2000" u="sng" dirty="0">
              <a:solidFill>
                <a:srgbClr val="00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99948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1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289763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Konnten alle Fragen an den Vorstand (Kassenführung und Stammesführung) ausreichend geklärt werden?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280582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2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5" y="4476600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de-DE" altLang="de-DE" sz="2000" dirty="0">
                <a:solidFill>
                  <a:prstClr val="black"/>
                </a:solidFill>
                <a:ea typeface="MS PGothic" panose="020B0600070205080204" pitchFamily="34" charset="-128"/>
              </a:rPr>
              <a:t>Die </a:t>
            </a:r>
            <a:r>
              <a:rPr lang="de-DE" altLang="de-DE" sz="2000" dirty="0" smtClean="0">
                <a:solidFill>
                  <a:prstClr val="black"/>
                </a:solidFill>
                <a:ea typeface="MS PGothic" panose="020B0600070205080204" pitchFamily="34" charset="-128"/>
              </a:rPr>
              <a:t>(Nicht-) </a:t>
            </a:r>
            <a:r>
              <a:rPr lang="de-DE" altLang="de-DE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anose="020B0600070205080204" pitchFamily="34" charset="-128"/>
              </a:rPr>
              <a:t>Entlastung des Vorstandes </a:t>
            </a:r>
            <a:r>
              <a:rPr lang="de-DE" altLang="de-DE" sz="2000" dirty="0">
                <a:solidFill>
                  <a:prstClr val="black"/>
                </a:solidFill>
                <a:ea typeface="MS PGothic" panose="020B0600070205080204" pitchFamily="34" charset="-128"/>
              </a:rPr>
              <a:t>kann beantragt werden.</a:t>
            </a:r>
          </a:p>
        </p:txBody>
      </p:sp>
      <p:sp>
        <p:nvSpPr>
          <p:cNvPr id="14" name="Ellipse 13"/>
          <p:cNvSpPr/>
          <p:nvPr/>
        </p:nvSpPr>
        <p:spPr>
          <a:xfrm>
            <a:off x="99948" y="438479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3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524201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4098185"/>
            <a:ext cx="8455603" cy="25983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5687145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8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7785916" cy="596673"/>
          </a:xfrm>
        </p:spPr>
        <p:txBody>
          <a:bodyPr/>
          <a:lstStyle/>
          <a:p>
            <a:r>
              <a:rPr lang="de-DE" dirty="0"/>
              <a:t>Warum gibt es Stammesvollversammlungen?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Bundessatzung § 6</a:t>
            </a:r>
            <a:endParaRPr lang="de-DE" dirty="0"/>
          </a:p>
          <a:p>
            <a:pPr lvl="1"/>
            <a:r>
              <a:rPr lang="de-DE" i="1" dirty="0"/>
              <a:t>[...] Organe der örtlichen Gruppe sind</a:t>
            </a:r>
          </a:p>
          <a:p>
            <a:pPr lvl="2"/>
            <a:r>
              <a:rPr lang="de-DE" i="1" dirty="0"/>
              <a:t>der Vorstand der örtlichen Gruppe,</a:t>
            </a:r>
          </a:p>
          <a:p>
            <a:pPr lvl="2"/>
            <a:r>
              <a:rPr lang="de-DE" i="1" dirty="0"/>
              <a:t>die </a:t>
            </a:r>
            <a:r>
              <a:rPr lang="de-DE" b="1" i="1" dirty="0"/>
              <a:t>Mitgliederversammlung der örtlichen Gruppe</a:t>
            </a:r>
            <a:r>
              <a:rPr lang="de-DE" i="1" dirty="0"/>
              <a:t>.</a:t>
            </a:r>
          </a:p>
          <a:p>
            <a:pPr lvl="1"/>
            <a:r>
              <a:rPr lang="de-DE" i="1" dirty="0"/>
              <a:t>Mindestens ein Vorstandsmitglied der örtlichen Gruppe muss volljährig sein.</a:t>
            </a:r>
          </a:p>
          <a:p>
            <a:endParaRPr lang="de-DE" dirty="0"/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Bundessatzung § 10 Abs. 1</a:t>
            </a:r>
          </a:p>
          <a:p>
            <a:pPr lvl="1"/>
            <a:r>
              <a:rPr lang="de-DE" i="1" dirty="0"/>
              <a:t>Die örtliche Mitgliederversammlung ist </a:t>
            </a:r>
            <a:r>
              <a:rPr lang="de-DE" b="1" i="1" dirty="0"/>
              <a:t>oberstes beschlussfassendes Organ der örtlichen Gruppe</a:t>
            </a:r>
            <a:r>
              <a:rPr lang="de-DE" i="1" dirty="0"/>
              <a:t>, sie tagt verbandsöffentlich.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Singen verboten! Filmprojekt zur Mitbestimmung im BdP:</a:t>
            </a:r>
          </a:p>
          <a:p>
            <a:pPr lvl="1"/>
            <a:r>
              <a:rPr lang="de-DE" dirty="0">
                <a:hlinkClick r:id="rId3"/>
              </a:rPr>
              <a:t>https://www.youtube.com/watch?v=BTSHdgu7xbU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117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2188482" cy="528794"/>
          </a:xfrm>
        </p:spPr>
        <p:txBody>
          <a:bodyPr/>
          <a:lstStyle/>
          <a:p>
            <a:r>
              <a:rPr lang="de-DE" dirty="0"/>
              <a:t>Der Ablauf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788F41F9-C6EA-489C-836B-6E3ED0A62C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370269"/>
              </p:ext>
            </p:extLst>
          </p:nvPr>
        </p:nvGraphicFramePr>
        <p:xfrm>
          <a:off x="630237" y="1399539"/>
          <a:ext cx="7883526" cy="4562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41763">
                  <a:extLst>
                    <a:ext uri="{9D8B030D-6E8A-4147-A177-3AD203B41FA5}">
                      <a16:colId xmlns:a16="http://schemas.microsoft.com/office/drawing/2014/main" val="4244757753"/>
                    </a:ext>
                  </a:extLst>
                </a:gridCol>
                <a:gridCol w="3941763">
                  <a:extLst>
                    <a:ext uri="{9D8B030D-6E8A-4147-A177-3AD203B41FA5}">
                      <a16:colId xmlns:a16="http://schemas.microsoft.com/office/drawing/2014/main" val="301260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Wer moderiert?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71728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Begrüßung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64161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Wahl Protokollführung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77357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Feststellung der ordnungsgemäßen Ladung und Beschlussfähigkeit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14546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Wahl Versammlungsleitung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0405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Erklärung der Abläufe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38169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Genehmigung der Tagesordnung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43755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Rederecht für Gäste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2476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Bestätigung des letzten Protokolls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3838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Berichte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9667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Entlastung Vorstand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49702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Anträge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72279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Wahlen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Wahlleitung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825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Bestätigungen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Wahlleitung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1438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Pläne der Stammesführung für das kommende Jahr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474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Vorstellung der Gruppen des Stammes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83834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Sonstiges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194435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20</a:t>
            </a:fld>
            <a:endParaRPr lang="de-DE"/>
          </a:p>
        </p:txBody>
      </p:sp>
      <p:pic>
        <p:nvPicPr>
          <p:cNvPr id="8" name="Grafik 7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B8B81186-7700-44CC-9791-3E0D31BAA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1800447"/>
            <a:ext cx="208942" cy="209106"/>
          </a:xfrm>
          <a:prstGeom prst="rect">
            <a:avLst/>
          </a:prstGeom>
        </p:spPr>
      </p:pic>
      <p:pic>
        <p:nvPicPr>
          <p:cNvPr id="9" name="Grafik 8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F5045821-E7BE-44E0-B95E-6A9D0C3873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046827"/>
            <a:ext cx="208942" cy="209106"/>
          </a:xfrm>
          <a:prstGeom prst="rect">
            <a:avLst/>
          </a:prstGeom>
        </p:spPr>
      </p:pic>
      <p:pic>
        <p:nvPicPr>
          <p:cNvPr id="10" name="Grafik 9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D4CE17D0-9912-4360-B0B3-4B527F35F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378681"/>
            <a:ext cx="208942" cy="209106"/>
          </a:xfrm>
          <a:prstGeom prst="rect">
            <a:avLst/>
          </a:prstGeom>
        </p:spPr>
      </p:pic>
      <p:pic>
        <p:nvPicPr>
          <p:cNvPr id="11" name="Grafik 10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43C3C746-F6A1-46CC-A30D-6269A668F3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706390"/>
            <a:ext cx="208942" cy="209106"/>
          </a:xfrm>
          <a:prstGeom prst="rect">
            <a:avLst/>
          </a:prstGeom>
        </p:spPr>
      </p:pic>
      <p:pic>
        <p:nvPicPr>
          <p:cNvPr id="12" name="Grafik 11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1028B81E-073D-4311-80B4-4DE2697CC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959976"/>
            <a:ext cx="208942" cy="209106"/>
          </a:xfrm>
          <a:prstGeom prst="rect">
            <a:avLst/>
          </a:prstGeom>
        </p:spPr>
      </p:pic>
      <p:pic>
        <p:nvPicPr>
          <p:cNvPr id="13" name="Grafik 12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7832B4C7-CE3A-43FE-990C-D55FC60C8D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3212662"/>
            <a:ext cx="208942" cy="209106"/>
          </a:xfrm>
          <a:prstGeom prst="rect">
            <a:avLst/>
          </a:prstGeom>
        </p:spPr>
      </p:pic>
      <p:pic>
        <p:nvPicPr>
          <p:cNvPr id="14" name="Grafik 13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4CCB93AA-D69D-4881-8D15-05F7242AF8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3461722"/>
            <a:ext cx="208942" cy="209106"/>
          </a:xfrm>
          <a:prstGeom prst="rect">
            <a:avLst/>
          </a:prstGeom>
        </p:spPr>
      </p:pic>
      <p:pic>
        <p:nvPicPr>
          <p:cNvPr id="15" name="Grafik 14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16A4D014-5996-4B4B-8959-2ACED48336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3709550"/>
            <a:ext cx="208942" cy="209106"/>
          </a:xfrm>
          <a:prstGeom prst="rect">
            <a:avLst/>
          </a:prstGeom>
        </p:spPr>
      </p:pic>
      <p:pic>
        <p:nvPicPr>
          <p:cNvPr id="16" name="Grafik 15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4CB912E5-C368-4101-85C6-4B28224FA5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3964152"/>
            <a:ext cx="208942" cy="209106"/>
          </a:xfrm>
          <a:prstGeom prst="rect">
            <a:avLst/>
          </a:prstGeom>
        </p:spPr>
      </p:pic>
      <p:pic>
        <p:nvPicPr>
          <p:cNvPr id="17" name="Grafik 16" descr="Ein Bild, das Schild enthält.&#10;&#10;Mit sehr hoher Zuverlässigkeit generierte Beschreibung">
            <a:extLst>
              <a:ext uri="{FF2B5EF4-FFF2-40B4-BE49-F238E27FC236}">
                <a16:creationId xmlns:a16="http://schemas.microsoft.com/office/drawing/2014/main" id="{5A0E4564-8ECD-45A3-9177-828429E277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4220984"/>
            <a:ext cx="208942" cy="20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72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A542289-C0D1-4546-8537-F29E2FB5B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2" y="369093"/>
            <a:ext cx="8424672" cy="6096000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Anträge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Wurden Anträge gestellt? Gibt es Dringlichkeitsanträge?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1434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4" y="633413"/>
            <a:ext cx="2648200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Wie funktionieren Anträge?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Jedes ordentliche Mitglied hat die Möglichkeit</a:t>
            </a:r>
          </a:p>
          <a:p>
            <a:pPr lvl="1"/>
            <a:r>
              <a:rPr lang="de-DE" dirty="0"/>
              <a:t>vor der VV Anträge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einzureichen</a:t>
            </a:r>
            <a:r>
              <a:rPr lang="de-DE" dirty="0" smtClean="0"/>
              <a:t> (Frist!)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de-DE" dirty="0"/>
              <a:t>diese werden dann auf der VV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diskutiert</a:t>
            </a:r>
          </a:p>
          <a:p>
            <a:pPr lvl="1"/>
            <a:r>
              <a:rPr lang="de-DE" dirty="0"/>
              <a:t>und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abgestimmt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22</a:t>
            </a:fld>
            <a:endParaRPr lang="de-DE"/>
          </a:p>
        </p:txBody>
      </p:sp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0AA99ABD-7F5E-4ADB-BE6F-58B86130D4B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59908"/>
            <a:ext cx="4212000" cy="6138182"/>
          </a:xfrm>
        </p:spPr>
      </p:pic>
    </p:spTree>
    <p:extLst>
      <p:ext uri="{BB962C8B-B14F-4D97-AF65-F5344CB8AC3E}">
        <p14:creationId xmlns:p14="http://schemas.microsoft.com/office/powerpoint/2010/main" val="1117116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1784165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Titel des Antrags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763386" y="1130300"/>
            <a:ext cx="3955312" cy="5357861"/>
          </a:xfrm>
        </p:spPr>
        <p:txBody>
          <a:bodyPr/>
          <a:lstStyle/>
          <a:p>
            <a:r>
              <a:rPr lang="de-DE" b="1" u="sng" dirty="0"/>
              <a:t>Die Stammesvollversammlung möge beschließen</a:t>
            </a:r>
            <a:r>
              <a:rPr lang="de-DE" dirty="0"/>
              <a:t>:</a:t>
            </a:r>
          </a:p>
          <a:p>
            <a:pPr lvl="1"/>
            <a:r>
              <a:rPr lang="de-DE" sz="1600" dirty="0"/>
              <a:t>Auf Lagern soll es viel mehr Eis geben!</a:t>
            </a:r>
          </a:p>
          <a:p>
            <a:endParaRPr lang="de-DE" dirty="0"/>
          </a:p>
          <a:p>
            <a:r>
              <a:rPr lang="de-DE" b="1" u="sng" dirty="0"/>
              <a:t>Begründung</a:t>
            </a:r>
            <a:r>
              <a:rPr lang="de-DE" dirty="0"/>
              <a:t>:</a:t>
            </a:r>
          </a:p>
          <a:p>
            <a:pPr lvl="1"/>
            <a:r>
              <a:rPr lang="de-DE" sz="1600" dirty="0"/>
              <a:t>Es ist so warm.</a:t>
            </a:r>
          </a:p>
          <a:p>
            <a:endParaRPr lang="de-DE" dirty="0"/>
          </a:p>
          <a:p>
            <a:r>
              <a:rPr lang="de-DE" b="1" u="sng" dirty="0"/>
              <a:t>Antragsteller</a:t>
            </a:r>
            <a:r>
              <a:rPr lang="de-DE" dirty="0"/>
              <a:t>:</a:t>
            </a:r>
          </a:p>
          <a:p>
            <a:pPr lvl="1"/>
            <a:r>
              <a:rPr lang="de-DE" sz="1600" dirty="0"/>
              <a:t>Der Eismann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23</a:t>
            </a:fld>
            <a:endParaRPr lang="de-DE"/>
          </a:p>
        </p:txBody>
      </p:sp>
      <p:pic>
        <p:nvPicPr>
          <p:cNvPr id="15" name="Grafik 14" descr="Ein Bild, das Objekt enthält.&#10;&#10;Mit hoher Zuverlässigkeit generierte Beschreibung">
            <a:extLst>
              <a:ext uri="{FF2B5EF4-FFF2-40B4-BE49-F238E27FC236}">
                <a16:creationId xmlns:a16="http://schemas.microsoft.com/office/drawing/2014/main" id="{54716873-EAB5-44D8-A722-848135F52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3" y="1071673"/>
            <a:ext cx="2686050" cy="16383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E05D9D67-E178-4A15-93A0-C7C1A9035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26" y="3088105"/>
            <a:ext cx="2792663" cy="279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38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EC06BDA-848D-4B4D-B058-1006198EB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81" y="368738"/>
            <a:ext cx="8417234" cy="6096709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Wahlen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Diese Ämter sollen neu besetzt werden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98024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Wahlleiter*in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Ist für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Leitet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Wahl</a:t>
            </a:r>
          </a:p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Zählt</a:t>
            </a:r>
            <a:r>
              <a:rPr lang="de-DE" dirty="0" smtClean="0"/>
              <a:t>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Stimmen</a:t>
            </a:r>
          </a:p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Moderiert</a:t>
            </a:r>
            <a:r>
              <a:rPr lang="de-DE" dirty="0" smtClean="0"/>
              <a:t> </a:t>
            </a:r>
            <a:r>
              <a:rPr lang="de-DE" dirty="0"/>
              <a:t>die </a:t>
            </a:r>
            <a:r>
              <a:rPr lang="de-DE" dirty="0" smtClean="0"/>
              <a:t>Vollversammlung für die Zeit der Wahl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25</a:t>
            </a:fld>
            <a:endParaRPr lang="de-DE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52" y="368375"/>
            <a:ext cx="4212071" cy="6120000"/>
          </a:xfrm>
        </p:spPr>
      </p:pic>
    </p:spTree>
    <p:extLst>
      <p:ext uri="{BB962C8B-B14F-4D97-AF65-F5344CB8AC3E}">
        <p14:creationId xmlns:p14="http://schemas.microsoft.com/office/powerpoint/2010/main" val="1146316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5" y="368300"/>
            <a:ext cx="7598109" cy="555625"/>
          </a:xfrm>
          <a:solidFill>
            <a:srgbClr val="FECA16"/>
          </a:solidFill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rgbClr val="124898"/>
                </a:solidFill>
              </a:rPr>
              <a:t>Wichtige Hinweise zur Wahl der Stammesführung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198344"/>
            <a:ext cx="8426450" cy="1491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dirty="0">
                <a:solidFill>
                  <a:srgbClr val="000000"/>
                </a:solidFill>
              </a:rPr>
              <a:t>Die Amtszeit von Stammesführungen beträgt 2 Jahre. (</a:t>
            </a:r>
            <a:r>
              <a:rPr lang="de-DE" i="1" dirty="0">
                <a:solidFill>
                  <a:srgbClr val="000000"/>
                </a:solidFill>
              </a:rPr>
              <a:t>vgl. § 13 Bundessatzung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dirty="0">
                <a:solidFill>
                  <a:srgbClr val="000000"/>
                </a:solidFill>
              </a:rPr>
              <a:t>Mindestens ein Vorstandsmitglied der örtlichen Gruppe muss volljährig sein. (</a:t>
            </a:r>
            <a:r>
              <a:rPr lang="de-DE" i="1" dirty="0">
                <a:solidFill>
                  <a:srgbClr val="000000"/>
                </a:solidFill>
              </a:rPr>
              <a:t>vgl. § 6 Abs. 3 Bundessatzung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" name="Ellipse 9"/>
          <p:cNvSpPr/>
          <p:nvPr/>
        </p:nvSpPr>
        <p:spPr>
          <a:xfrm>
            <a:off x="99948" y="1106538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1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2977841"/>
            <a:ext cx="8426450" cy="1597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dirty="0">
                <a:solidFill>
                  <a:srgbClr val="000000"/>
                </a:solidFill>
              </a:rPr>
              <a:t>Eine Stammesführung besteht aus 1–2 Stammesführer*innen, mindestens 1 Stellvertreter*in und genau 1 Schatzmeister*in. (</a:t>
            </a:r>
            <a:r>
              <a:rPr lang="de-DE" i="1" dirty="0">
                <a:solidFill>
                  <a:srgbClr val="000000"/>
                </a:solidFill>
              </a:rPr>
              <a:t>vgl. Kap. V.2.5 Bundesordnung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dirty="0">
                <a:solidFill>
                  <a:srgbClr val="000000"/>
                </a:solidFill>
              </a:rPr>
              <a:t>Die ganze Stammesführung beginnt und beendet die Amtszeit gleichzeitig.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288603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2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5" y="4877649"/>
            <a:ext cx="8426450" cy="1487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dirty="0">
                <a:solidFill>
                  <a:srgbClr val="000000"/>
                </a:solidFill>
              </a:rPr>
              <a:t>Werden während einer laufenden Amtszeit Personen in eine Stammesführung nachgewählt, endet deren Amtszeit ebenfalls dann, wenn die Amtszeit der gesamten Stammesführung endet (in der Regel also in 1 Jahr).</a:t>
            </a:r>
          </a:p>
        </p:txBody>
      </p:sp>
      <p:sp>
        <p:nvSpPr>
          <p:cNvPr id="14" name="Ellipse 13"/>
          <p:cNvSpPr/>
          <p:nvPr/>
        </p:nvSpPr>
        <p:spPr>
          <a:xfrm>
            <a:off x="99948" y="478584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3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684621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4579445"/>
            <a:ext cx="8455603" cy="25983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636893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290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Stammesführer*in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 smtClean="0"/>
              <a:t>1–2 Stammesführer*innen</a:t>
            </a:r>
          </a:p>
          <a:p>
            <a:r>
              <a:rPr lang="de-DE" dirty="0" smtClean="0"/>
              <a:t>Trägt </a:t>
            </a:r>
            <a:r>
              <a:rPr lang="de-DE" dirty="0"/>
              <a:t>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Verantwortung</a:t>
            </a:r>
            <a:r>
              <a:rPr lang="de-DE" dirty="0"/>
              <a:t> für den Stamm (rechtlich)</a:t>
            </a:r>
          </a:p>
          <a:p>
            <a:r>
              <a:rPr lang="de-DE" dirty="0"/>
              <a:t>Leitet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  <a:r>
              <a:rPr lang="de-DE" dirty="0"/>
              <a:t> an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Führt</a:t>
            </a:r>
            <a:r>
              <a:rPr lang="de-DE" dirty="0"/>
              <a:t> den Stamm</a:t>
            </a:r>
          </a:p>
          <a:p>
            <a:r>
              <a:rPr lang="de-DE" dirty="0"/>
              <a:t>Ein Mitglied der Stammesführung muss 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Jahre</a:t>
            </a:r>
            <a:r>
              <a:rPr lang="de-DE" dirty="0"/>
              <a:t> alt sein</a:t>
            </a:r>
          </a:p>
          <a:p>
            <a:r>
              <a:rPr lang="de-DE" dirty="0"/>
              <a:t>Ist gewählt 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27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63B5CA-95D3-493D-A451-BD4675070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624" y="5225143"/>
            <a:ext cx="1352190" cy="1108796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9" y="368931"/>
            <a:ext cx="4212071" cy="6120000"/>
          </a:xfrm>
        </p:spPr>
      </p:pic>
    </p:spTree>
    <p:extLst>
      <p:ext uri="{BB962C8B-B14F-4D97-AF65-F5344CB8AC3E}">
        <p14:creationId xmlns:p14="http://schemas.microsoft.com/office/powerpoint/2010/main" val="3433452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668712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Stellvertretende Stammesführer*innen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Unterstützen</a:t>
            </a:r>
            <a:r>
              <a:rPr lang="de-DE" dirty="0" smtClean="0"/>
              <a:t> den*die Stammesführer*in(</a:t>
            </a:r>
            <a:r>
              <a:rPr lang="de-DE" dirty="0" err="1" smtClean="0"/>
              <a:t>nen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Mind. 1 Stellv. </a:t>
            </a:r>
            <a:r>
              <a:rPr lang="de-DE" dirty="0" err="1" smtClean="0"/>
              <a:t>StaFü</a:t>
            </a:r>
            <a:endParaRPr lang="de-DE" dirty="0" smtClean="0"/>
          </a:p>
          <a:p>
            <a:r>
              <a:rPr lang="de-DE" dirty="0" smtClean="0"/>
              <a:t>Sind </a:t>
            </a:r>
            <a:r>
              <a:rPr lang="de-DE" dirty="0"/>
              <a:t>Mitglied im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</a:p>
          <a:p>
            <a:r>
              <a:rPr lang="de-DE" dirty="0" smtClean="0"/>
              <a:t>Sind </a:t>
            </a:r>
            <a:r>
              <a:rPr lang="de-DE" dirty="0"/>
              <a:t>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  <a:r>
              <a:rPr lang="de-DE" dirty="0"/>
              <a:t> gewählt</a:t>
            </a:r>
          </a:p>
          <a:p>
            <a:r>
              <a:rPr lang="de-DE" dirty="0" smtClean="0"/>
              <a:t>Sollten </a:t>
            </a:r>
            <a:r>
              <a:rPr lang="de-DE" dirty="0"/>
              <a:t>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Jahre</a:t>
            </a:r>
            <a:r>
              <a:rPr lang="de-DE" dirty="0"/>
              <a:t> alt sein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28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5D9B66-ABF9-4083-A897-29C157736C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56469">
            <a:off x="6139703" y="4010525"/>
            <a:ext cx="1074641" cy="3245417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2560702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Kassenführer*in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Genau 1</a:t>
            </a:r>
            <a:r>
              <a:rPr lang="de-DE" dirty="0"/>
              <a:t> Kassenführer*in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Verwaltet</a:t>
            </a:r>
            <a:r>
              <a:rPr lang="de-DE" dirty="0"/>
              <a:t> die Gelder des Stammes</a:t>
            </a:r>
          </a:p>
          <a:p>
            <a:r>
              <a:rPr lang="de-DE" dirty="0"/>
              <a:t>Tätigt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Auszahlungen</a:t>
            </a:r>
            <a:r>
              <a:rPr lang="de-DE" dirty="0"/>
              <a:t> für Aktionen</a:t>
            </a:r>
          </a:p>
          <a:p>
            <a:r>
              <a:rPr lang="de-DE" dirty="0"/>
              <a:t>Ist Mitglied im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</a:p>
          <a:p>
            <a:r>
              <a:rPr lang="de-DE" dirty="0"/>
              <a:t>Ist 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Prüft</a:t>
            </a:r>
            <a:r>
              <a:rPr lang="de-DE" dirty="0"/>
              <a:t> die eingereichten Abrechnungen</a:t>
            </a:r>
          </a:p>
          <a:p>
            <a:r>
              <a:rPr lang="de-DE" dirty="0"/>
              <a:t>Sollte 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Jahre</a:t>
            </a:r>
            <a:r>
              <a:rPr lang="de-DE" dirty="0"/>
              <a:t> alt sein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29</a:t>
            </a:fld>
            <a:endParaRPr lang="de-DE"/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68162"/>
            <a:ext cx="4213224" cy="6121674"/>
          </a:xfrm>
        </p:spPr>
      </p:pic>
    </p:spTree>
    <p:extLst>
      <p:ext uri="{BB962C8B-B14F-4D97-AF65-F5344CB8AC3E}">
        <p14:creationId xmlns:p14="http://schemas.microsoft.com/office/powerpoint/2010/main" val="896949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4683488" cy="528794"/>
          </a:xfrm>
        </p:spPr>
        <p:txBody>
          <a:bodyPr/>
          <a:lstStyle/>
          <a:p>
            <a:r>
              <a:rPr lang="de-DE" dirty="0"/>
              <a:t>Was bedeutet das genau?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Alle Ämter werden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Jedes ordentliche Mitglied </a:t>
            </a:r>
            <a:r>
              <a:rPr lang="de-DE" dirty="0"/>
              <a:t>darf wählen</a:t>
            </a:r>
          </a:p>
          <a:p>
            <a:r>
              <a:rPr lang="de-DE" u="sng" dirty="0"/>
              <a:t>Einmal pro Jahr</a:t>
            </a:r>
            <a:r>
              <a:rPr lang="de-DE" dirty="0"/>
              <a:t> gibt es eine Vollversammlung</a:t>
            </a:r>
          </a:p>
          <a:p>
            <a:r>
              <a:rPr lang="de-DE" u="sng" dirty="0"/>
              <a:t>Mindestens 4 Wochen vor Beginn</a:t>
            </a:r>
            <a:r>
              <a:rPr lang="de-DE" dirty="0"/>
              <a:t> muss die Einladung den Mitgliedern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schriftlich</a:t>
            </a:r>
            <a:r>
              <a:rPr lang="de-DE" dirty="0"/>
              <a:t> zugehen</a:t>
            </a:r>
          </a:p>
          <a:p>
            <a:r>
              <a:rPr lang="de-DE" dirty="0"/>
              <a:t>Hier werden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wichtige Entscheidungen</a:t>
            </a:r>
            <a:r>
              <a:rPr lang="de-DE" dirty="0"/>
              <a:t> getroffen!</a:t>
            </a:r>
          </a:p>
          <a:p>
            <a:r>
              <a:rPr lang="de-DE" dirty="0"/>
              <a:t>Und jede*r darf mitentscheiden!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5817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Delegierte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vertreten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 Stamm </a:t>
            </a:r>
            <a:r>
              <a:rPr lang="de-DE" dirty="0"/>
              <a:t>auf der jährlichen </a:t>
            </a:r>
            <a:r>
              <a:rPr lang="de-DE" dirty="0" smtClean="0"/>
              <a:t>LDV</a:t>
            </a:r>
            <a:endParaRPr lang="de-DE" dirty="0"/>
          </a:p>
          <a:p>
            <a:r>
              <a:rPr lang="de-DE" dirty="0"/>
              <a:t>Amtszeit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Jahr</a:t>
            </a:r>
          </a:p>
          <a:p>
            <a:r>
              <a:rPr lang="de-DE" dirty="0"/>
              <a:t>Sollte wissen, wie der Stamm </a:t>
            </a:r>
            <a:r>
              <a:rPr lang="de-DE" dirty="0" smtClean="0"/>
              <a:t>tickt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dirty="0" smtClean="0"/>
              <a:t>Anzahl </a:t>
            </a:r>
            <a:r>
              <a:rPr lang="de-DE" dirty="0"/>
              <a:t>der Delegierten:</a:t>
            </a:r>
          </a:p>
          <a:p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30</a:t>
            </a:fld>
            <a:endParaRPr lang="de-DE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0CDCF494-17C1-4401-BD9B-BE36E990E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26715"/>
              </p:ext>
            </p:extLst>
          </p:nvPr>
        </p:nvGraphicFramePr>
        <p:xfrm>
          <a:off x="4743448" y="3809230"/>
          <a:ext cx="3867152" cy="25334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02590">
                  <a:extLst>
                    <a:ext uri="{9D8B030D-6E8A-4147-A177-3AD203B41FA5}">
                      <a16:colId xmlns:a16="http://schemas.microsoft.com/office/drawing/2014/main" val="2461944359"/>
                    </a:ext>
                  </a:extLst>
                </a:gridCol>
                <a:gridCol w="1764562">
                  <a:extLst>
                    <a:ext uri="{9D8B030D-6E8A-4147-A177-3AD203B41FA5}">
                      <a16:colId xmlns:a16="http://schemas.microsoft.com/office/drawing/2014/main" val="1236645458"/>
                    </a:ext>
                  </a:extLst>
                </a:gridCol>
              </a:tblGrid>
              <a:tr h="3011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Mitglieder Stamm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Delegierte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51400"/>
                  </a:ext>
                </a:extLst>
              </a:tr>
              <a:tr h="13881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01-24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Stammesführer*in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22873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25-49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76168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50-74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279366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75-99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268396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100-124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656903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125-149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72731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usw.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usw.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330621"/>
                  </a:ext>
                </a:extLst>
              </a:tr>
            </a:tbl>
          </a:graphicData>
        </a:graphic>
      </p:graphicFrame>
      <p:pic>
        <p:nvPicPr>
          <p:cNvPr id="9" name="Grafik 8">
            <a:extLst>
              <a:ext uri="{FF2B5EF4-FFF2-40B4-BE49-F238E27FC236}">
                <a16:creationId xmlns:a16="http://schemas.microsoft.com/office/drawing/2014/main" id="{4DFFDF89-0DE4-4C6F-A425-B2ECD0BBBF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673" y="139851"/>
            <a:ext cx="1210234" cy="1186029"/>
          </a:xfrm>
          <a:prstGeom prst="rect">
            <a:avLst/>
          </a:prstGeom>
        </p:spPr>
      </p:pic>
      <p:pic>
        <p:nvPicPr>
          <p:cNvPr id="10" name="Bildplatzhalter 9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8" y="371311"/>
            <a:ext cx="4212772" cy="6114920"/>
          </a:xfrm>
        </p:spPr>
      </p:pic>
    </p:spTree>
    <p:extLst>
      <p:ext uri="{BB962C8B-B14F-4D97-AF65-F5344CB8AC3E}">
        <p14:creationId xmlns:p14="http://schemas.microsoft.com/office/powerpoint/2010/main" val="34678241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Kassenprüfer*innen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Prüfen</a:t>
            </a:r>
            <a:r>
              <a:rPr lang="de-DE" dirty="0" smtClean="0"/>
              <a:t> </a:t>
            </a:r>
            <a:r>
              <a:rPr lang="de-DE" dirty="0"/>
              <a:t>die Arbeit </a:t>
            </a:r>
            <a:r>
              <a:rPr lang="de-DE" dirty="0" smtClean="0"/>
              <a:t>des*der Kassenführer*in</a:t>
            </a:r>
            <a:endParaRPr lang="de-DE" dirty="0"/>
          </a:p>
          <a:p>
            <a:r>
              <a:rPr lang="de-DE" dirty="0" smtClean="0"/>
              <a:t>Schauen </a:t>
            </a:r>
            <a:r>
              <a:rPr lang="de-DE" dirty="0"/>
              <a:t>sich alle Abrechnungen genau an!</a:t>
            </a:r>
          </a:p>
          <a:p>
            <a:r>
              <a:rPr lang="de-DE" dirty="0"/>
              <a:t>Nach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erfolgreicher Prüfung</a:t>
            </a:r>
            <a:r>
              <a:rPr lang="de-DE" dirty="0"/>
              <a:t> </a:t>
            </a:r>
            <a:r>
              <a:rPr lang="de-DE" dirty="0" smtClean="0"/>
              <a:t>empfehlen sie, </a:t>
            </a:r>
            <a:r>
              <a:rPr lang="de-DE" dirty="0"/>
              <a:t>den </a:t>
            </a:r>
            <a:r>
              <a:rPr lang="de-DE" dirty="0" smtClean="0"/>
              <a:t>Vorstand </a:t>
            </a:r>
            <a:r>
              <a:rPr lang="de-DE" dirty="0"/>
              <a:t>zu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entlasten</a:t>
            </a:r>
            <a:r>
              <a:rPr lang="de-DE" dirty="0"/>
              <a:t> oder gibt dem Vorstand Handlungsaufträge</a:t>
            </a:r>
          </a:p>
          <a:p>
            <a:r>
              <a:rPr lang="de-DE" dirty="0" smtClean="0"/>
              <a:t>Sollte etwas Erfahrung und einen kritischen Blick haben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31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D9DBFEE-0BA7-4BB8-9314-34314B9355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679" y="5251868"/>
            <a:ext cx="1850991" cy="1602958"/>
          </a:xfrm>
          <a:prstGeom prst="rect">
            <a:avLst/>
          </a:prstGeom>
        </p:spPr>
      </p:pic>
      <p:sp>
        <p:nvSpPr>
          <p:cNvPr id="2" name="Bildplatzhalt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0" name="Bildplatzhalt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23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2717E95-069F-4789-A243-C805790D1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2" y="383404"/>
            <a:ext cx="8426453" cy="6091191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Herzlichen Glückwunsch!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Gratulation zur Wahl und weiterhin viel Erfolg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3565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2A45B56-093D-4292-9493-75C6CA4A9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41" y="376683"/>
            <a:ext cx="8404635" cy="6113016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de-DE" dirty="0"/>
              <a:t>Bestätigung von Stammesbeauftragten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Die Stammesführung möchte diese Ämter bestätigen lassen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7569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Materialwart*in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Hat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Überblick</a:t>
            </a:r>
            <a:r>
              <a:rPr lang="de-DE" dirty="0"/>
              <a:t> über das Material des Stammes</a:t>
            </a:r>
          </a:p>
          <a:p>
            <a:r>
              <a:rPr lang="de-DE" dirty="0"/>
              <a:t>Hat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Hoheit über das Materiallager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Pflegt</a:t>
            </a:r>
            <a:r>
              <a:rPr lang="de-DE" dirty="0"/>
              <a:t> (repariert) das gesamte Material</a:t>
            </a:r>
          </a:p>
          <a:p>
            <a:r>
              <a:rPr lang="de-DE" dirty="0"/>
              <a:t>Empfiehlt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Neuanschaffungen</a:t>
            </a:r>
          </a:p>
          <a:p>
            <a:r>
              <a:rPr lang="de-DE" dirty="0"/>
              <a:t>Gibt Material aus und nimmt es wieder in Empfang</a:t>
            </a:r>
          </a:p>
          <a:p>
            <a:r>
              <a:rPr lang="de-DE" dirty="0"/>
              <a:t>Sollte sich auskennen und sich durchsetzen können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34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C8BB71F-0605-4C1B-887A-930048E210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705" y="5511374"/>
            <a:ext cx="1192370" cy="1113674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2744044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Pressesprecher*in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Kümmert sich um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Homepage</a:t>
            </a:r>
          </a:p>
          <a:p>
            <a:r>
              <a:rPr lang="de-DE" dirty="0"/>
              <a:t>Verwaltet die </a:t>
            </a:r>
            <a:r>
              <a:rPr lang="de-D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SocialMedia</a:t>
            </a:r>
            <a:r>
              <a:rPr lang="de-DE" dirty="0"/>
              <a:t>-Auftritte des Stammes</a:t>
            </a:r>
          </a:p>
          <a:p>
            <a:r>
              <a:rPr lang="de-DE" dirty="0"/>
              <a:t>Ist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Ansprechpartner*in</a:t>
            </a:r>
            <a:r>
              <a:rPr lang="de-DE" dirty="0" smtClean="0"/>
              <a:t> </a:t>
            </a:r>
            <a:r>
              <a:rPr lang="de-DE" dirty="0"/>
              <a:t>für </a:t>
            </a:r>
            <a:r>
              <a:rPr lang="de-DE" dirty="0" smtClean="0"/>
              <a:t>Zeitungsredakteur*innen</a:t>
            </a:r>
            <a:endParaRPr lang="de-DE" dirty="0"/>
          </a:p>
          <a:p>
            <a:r>
              <a:rPr lang="de-DE" dirty="0"/>
              <a:t>Weiß über vieles im Stamm bescheid</a:t>
            </a:r>
          </a:p>
          <a:p>
            <a:r>
              <a:rPr lang="de-DE" dirty="0"/>
              <a:t>Kann „</a:t>
            </a:r>
            <a:r>
              <a:rPr lang="de-DE" dirty="0" smtClean="0"/>
              <a:t>Pfadfinden“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erklären</a:t>
            </a:r>
            <a:r>
              <a:rPr lang="de-DE" dirty="0"/>
              <a:t> 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repräsentieren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35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861ED50-3471-41E7-A302-0C1E9C8881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4427" y="0"/>
            <a:ext cx="1074641" cy="3245417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37329246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Heimwart</a:t>
            </a:r>
            <a:r>
              <a:rPr lang="de-DE" dirty="0" smtClean="0"/>
              <a:t>*in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Kontrolliert</a:t>
            </a:r>
            <a:r>
              <a:rPr lang="de-DE" dirty="0"/>
              <a:t>, dass die Gruppen die Räume ordentlich hinterlassen</a:t>
            </a:r>
          </a:p>
          <a:p>
            <a:r>
              <a:rPr lang="de-DE" dirty="0"/>
              <a:t>Kümmert sich um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Putzplan</a:t>
            </a:r>
          </a:p>
          <a:p>
            <a:r>
              <a:rPr lang="de-DE" dirty="0"/>
              <a:t>Ist </a:t>
            </a:r>
            <a:r>
              <a:rPr lang="de-DE" dirty="0" smtClean="0"/>
              <a:t>Ansprechpartner*in </a:t>
            </a:r>
            <a:r>
              <a:rPr lang="de-DE" dirty="0"/>
              <a:t>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Umgestaltungen</a:t>
            </a:r>
          </a:p>
          <a:p>
            <a:r>
              <a:rPr lang="de-DE" dirty="0"/>
              <a:t>Kümmert sich ggf. um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Vermietungen</a:t>
            </a:r>
          </a:p>
          <a:p>
            <a:r>
              <a:rPr lang="de-DE" dirty="0"/>
              <a:t>Vergibt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Schlüssel</a:t>
            </a:r>
          </a:p>
          <a:p>
            <a:r>
              <a:rPr lang="de-DE" dirty="0" smtClean="0"/>
              <a:t>Hat ein </a:t>
            </a:r>
            <a:r>
              <a:rPr lang="de-DE" smtClean="0"/>
              <a:t>Herz für das Heim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36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659DDAC-E0FE-4036-B900-C223760CAB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650" y="3577930"/>
            <a:ext cx="1390743" cy="1849689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2688373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A14C395-2010-4107-9D0B-E1EA698D9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3" y="367778"/>
            <a:ext cx="8404227" cy="609443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Herzlichen Glückwunsch!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Gratulation zur </a:t>
            </a:r>
            <a:r>
              <a:rPr lang="de-DE" altLang="de-DE" sz="2400" dirty="0" smtClean="0"/>
              <a:t>Bestätigung </a:t>
            </a:r>
            <a:r>
              <a:rPr lang="de-DE" altLang="de-DE" sz="2400" dirty="0"/>
              <a:t>und weiterhin viel Erfolg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8982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8EEF57F7-0BC7-4B93-AAF9-C7F05E879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3" y="381132"/>
            <a:ext cx="8404227" cy="6104116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828673"/>
            <a:ext cx="8426452" cy="1661025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58775" y="4720403"/>
            <a:ext cx="8426450" cy="1166046"/>
          </a:xfrm>
        </p:spPr>
        <p:txBody>
          <a:bodyPr>
            <a:normAutofit fontScale="90000"/>
          </a:bodyPr>
          <a:lstStyle/>
          <a:p>
            <a:r>
              <a:rPr lang="de-DE" altLang="de-DE" dirty="0"/>
              <a:t>Pläne der Stammesführung für das kommende Jahr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Ausblick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93775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Inhaltsplatzhalter 20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358775" y="936625"/>
          <a:ext cx="4000500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Inhaltsplatzhalter 24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784725" y="936625"/>
          <a:ext cx="4000500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39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58775" y="578945"/>
            <a:ext cx="2327275" cy="358115"/>
          </a:xfrm>
        </p:spPr>
        <p:txBody>
          <a:bodyPr/>
          <a:lstStyle/>
          <a:p>
            <a:r>
              <a:rPr lang="de-DE" dirty="0"/>
              <a:t>Kostenentwicklung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4784724" y="578946"/>
            <a:ext cx="2863852" cy="358115"/>
          </a:xfrm>
        </p:spPr>
        <p:txBody>
          <a:bodyPr/>
          <a:lstStyle/>
          <a:p>
            <a:r>
              <a:rPr lang="de-DE" dirty="0"/>
              <a:t>Verteilung der Mitglieder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/>
          </p:nvPr>
        </p:nvSpPr>
        <p:spPr>
          <a:xfrm>
            <a:off x="367722" y="3817314"/>
            <a:ext cx="1470604" cy="358115"/>
          </a:xfrm>
        </p:spPr>
        <p:txBody>
          <a:bodyPr/>
          <a:lstStyle/>
          <a:p>
            <a:r>
              <a:rPr lang="de-DE" dirty="0"/>
              <a:t>Zuschüsse</a:t>
            </a:r>
          </a:p>
        </p:txBody>
      </p:sp>
      <p:graphicFrame>
        <p:nvGraphicFramePr>
          <p:cNvPr id="55" name="Inhaltsplatzhalter 54"/>
          <p:cNvGraphicFramePr>
            <a:graphicFrameLocks noGrp="1"/>
          </p:cNvGraphicFramePr>
          <p:nvPr>
            <p:ph sz="half" idx="18"/>
            <p:extLst/>
          </p:nvPr>
        </p:nvGraphicFramePr>
        <p:xfrm>
          <a:off x="4784725" y="4314825"/>
          <a:ext cx="4000500" cy="206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54" name="Inhaltsplatzhalter 53"/>
          <p:cNvGraphicFramePr>
            <a:graphicFrameLocks noGrp="1"/>
          </p:cNvGraphicFramePr>
          <p:nvPr>
            <p:ph sz="half" idx="17"/>
            <p:extLst/>
          </p:nvPr>
        </p:nvGraphicFramePr>
        <p:xfrm>
          <a:off x="368300" y="4176713"/>
          <a:ext cx="4000500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7" name="Textplatzhalter 13"/>
          <p:cNvSpPr>
            <a:spLocks noGrp="1"/>
          </p:cNvSpPr>
          <p:nvPr>
            <p:ph type="body" sz="quarter" idx="15"/>
          </p:nvPr>
        </p:nvSpPr>
        <p:spPr>
          <a:xfrm>
            <a:off x="4784724" y="3817313"/>
            <a:ext cx="1673226" cy="358115"/>
          </a:xfrm>
        </p:spPr>
        <p:txBody>
          <a:bodyPr/>
          <a:lstStyle/>
          <a:p>
            <a:r>
              <a:rPr lang="de-DE" dirty="0"/>
              <a:t>Entwicklung</a:t>
            </a:r>
          </a:p>
        </p:txBody>
      </p:sp>
    </p:spTree>
    <p:extLst>
      <p:ext uri="{BB962C8B-B14F-4D97-AF65-F5344CB8AC3E}">
        <p14:creationId xmlns:p14="http://schemas.microsoft.com/office/powerpoint/2010/main" val="282444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2188482" cy="528794"/>
          </a:xfrm>
        </p:spPr>
        <p:txBody>
          <a:bodyPr/>
          <a:lstStyle/>
          <a:p>
            <a:r>
              <a:rPr lang="de-DE" dirty="0"/>
              <a:t>Der Ablauf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788F41F9-C6EA-489C-836B-6E3ED0A62C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489773"/>
              </p:ext>
            </p:extLst>
          </p:nvPr>
        </p:nvGraphicFramePr>
        <p:xfrm>
          <a:off x="630237" y="1399539"/>
          <a:ext cx="7883526" cy="4310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41763">
                  <a:extLst>
                    <a:ext uri="{9D8B030D-6E8A-4147-A177-3AD203B41FA5}">
                      <a16:colId xmlns:a16="http://schemas.microsoft.com/office/drawing/2014/main" val="4244757753"/>
                    </a:ext>
                  </a:extLst>
                </a:gridCol>
                <a:gridCol w="3941763">
                  <a:extLst>
                    <a:ext uri="{9D8B030D-6E8A-4147-A177-3AD203B41FA5}">
                      <a16:colId xmlns:a16="http://schemas.microsoft.com/office/drawing/2014/main" val="301260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Wer </a:t>
                      </a:r>
                      <a:r>
                        <a:rPr lang="de-DE" dirty="0" smtClean="0"/>
                        <a:t>moderiert</a:t>
                      </a:r>
                      <a:r>
                        <a:rPr lang="de-DE" baseline="0" dirty="0" smtClean="0"/>
                        <a:t> mit wem?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71728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Begrüßung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64161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Wahl Protokollführung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77357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Feststellung der ordnungsgemäßen Ladung und Beschlussfähigkeit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14546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050" dirty="0"/>
                        <a:t>Wahl Versammlungsleitung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Stammesführung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0405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Erklärung der Abläufe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38169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Genehmigung der Tagesordnung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43755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Bestätigung des letzten Protokolls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Versammlungsleitung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3838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Berichte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r>
                        <a:rPr lang="de-DE" sz="1050" baseline="0" dirty="0" smtClean="0"/>
                        <a:t> mit </a:t>
                      </a:r>
                      <a:r>
                        <a:rPr lang="de-DE" sz="1050" baseline="0" dirty="0" err="1" smtClean="0"/>
                        <a:t>StaFü</a:t>
                      </a:r>
                      <a:r>
                        <a:rPr lang="de-DE" sz="1050" baseline="0" dirty="0" smtClean="0"/>
                        <a:t>, Kassenprüfer*innen u.a.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9667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Entlastung Vorstand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49702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Anträge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 mit Antragsteller*innen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72279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Wahlen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Wahlleitung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825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Bestätigungen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Wahlleitung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1438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Pläne der Stammesführung für das kommende Jahr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Versammlungsleitung</a:t>
                      </a:r>
                      <a:r>
                        <a:rPr lang="de-DE" sz="1050" baseline="0" dirty="0" smtClean="0"/>
                        <a:t> mit Stammesführung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474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Vorstellung der Gruppen des Stammes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smtClean="0"/>
                        <a:t>Versammlungsleitung mit Gruppen des Stammesführung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5978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Sonstiges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smtClean="0"/>
                        <a:t>Versammlungsleitung</a:t>
                      </a:r>
                      <a:r>
                        <a:rPr lang="de-DE" sz="1050" baseline="0" dirty="0" smtClean="0"/>
                        <a:t> mit allen, die wollen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1316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1671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E0D3D80-5B29-4672-A784-38FEDE09B3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2" y="383035"/>
            <a:ext cx="8425999" cy="610031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Vorstellung der Gruppen des Stammes</a:t>
            </a:r>
            <a:endParaRPr lang="de-DE" dirty="0">
              <a:latin typeface="+mj-lt"/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400" dirty="0"/>
              <a:t>Das sind wir!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10726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1453063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Meute </a:t>
            </a:r>
            <a:r>
              <a:rPr lang="de-DE" dirty="0" err="1"/>
              <a:t>Mowgli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Wir sind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jüngsten</a:t>
            </a:r>
            <a:endParaRPr lang="de-DE" dirty="0"/>
          </a:p>
          <a:p>
            <a:r>
              <a:rPr lang="de-DE" dirty="0"/>
              <a:t>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spielen</a:t>
            </a:r>
            <a:r>
              <a:rPr lang="de-DE" dirty="0"/>
              <a:t> viel</a:t>
            </a:r>
          </a:p>
          <a:p>
            <a:r>
              <a:rPr lang="de-DE" dirty="0"/>
              <a:t>Wir haben was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gebastelt</a:t>
            </a:r>
          </a:p>
          <a:p>
            <a:r>
              <a:rPr lang="de-DE" dirty="0"/>
              <a:t>An diesen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Aktionen</a:t>
            </a:r>
            <a:r>
              <a:rPr lang="de-DE" dirty="0"/>
              <a:t> haben wir teilgenommen:</a:t>
            </a:r>
          </a:p>
          <a:p>
            <a:pPr lvl="1"/>
            <a:r>
              <a:rPr lang="de-DE" dirty="0" err="1"/>
              <a:t>Meutenfrühling</a:t>
            </a:r>
            <a:endParaRPr lang="de-DE" dirty="0"/>
          </a:p>
          <a:p>
            <a:pPr lvl="1"/>
            <a:r>
              <a:rPr lang="de-DE" dirty="0"/>
              <a:t>Pfingsten</a:t>
            </a:r>
          </a:p>
          <a:p>
            <a:pPr lvl="1"/>
            <a:r>
              <a:rPr lang="de-DE" dirty="0"/>
              <a:t>Filmnacht</a:t>
            </a:r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41</a:t>
            </a:fld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4C82F70-6E35-4851-828C-17CCED166E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776" y="4051713"/>
            <a:ext cx="1934838" cy="257333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4BD0B4F-F7EB-404E-A685-5FFFC0B670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35" y="697263"/>
            <a:ext cx="4354967" cy="426786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4BDBF7E0-9E37-4A9B-A5C8-F48F28EBCD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77841" y="4138927"/>
            <a:ext cx="192424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755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1509211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Sippe Sperber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Wir sind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aktivsten</a:t>
            </a:r>
            <a:endParaRPr lang="de-DE" dirty="0"/>
          </a:p>
          <a:p>
            <a:r>
              <a:rPr lang="de-DE" dirty="0"/>
              <a:t>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bauen</a:t>
            </a:r>
            <a:r>
              <a:rPr lang="de-DE" dirty="0"/>
              <a:t> viel</a:t>
            </a:r>
          </a:p>
          <a:p>
            <a:r>
              <a:rPr lang="de-DE" dirty="0"/>
              <a:t>Wir können jetzt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Kohten</a:t>
            </a:r>
            <a:r>
              <a:rPr lang="de-DE" dirty="0"/>
              <a:t> aufbauen</a:t>
            </a:r>
          </a:p>
          <a:p>
            <a:r>
              <a:rPr lang="de-DE" dirty="0"/>
              <a:t>An diesen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Aktionen</a:t>
            </a:r>
            <a:r>
              <a:rPr lang="de-DE" dirty="0"/>
              <a:t> haben wir teilgenommen:</a:t>
            </a:r>
          </a:p>
          <a:p>
            <a:pPr lvl="1"/>
            <a:r>
              <a:rPr lang="de-DE" dirty="0"/>
              <a:t>Wintererlebnistage</a:t>
            </a:r>
          </a:p>
          <a:p>
            <a:pPr lvl="1"/>
            <a:r>
              <a:rPr lang="de-DE" dirty="0"/>
              <a:t>Pfingsten</a:t>
            </a:r>
          </a:p>
          <a:p>
            <a:pPr lvl="1"/>
            <a:r>
              <a:rPr lang="de-DE" dirty="0"/>
              <a:t>Hau Drauf!</a:t>
            </a:r>
          </a:p>
          <a:p>
            <a:pPr lvl="1"/>
            <a:r>
              <a:rPr lang="de-DE" dirty="0" err="1"/>
              <a:t>Sippenhajk</a:t>
            </a:r>
            <a:endParaRPr lang="de-DE" dirty="0"/>
          </a:p>
          <a:p>
            <a:pPr lvl="1"/>
            <a:r>
              <a:rPr lang="de-DE" dirty="0" err="1"/>
              <a:t>BuLa</a:t>
            </a:r>
            <a:endParaRPr lang="de-DE" dirty="0"/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42</a:t>
            </a:fld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B3B2F8D-DC69-4357-B601-A8214066F5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09" y="728722"/>
            <a:ext cx="3444514" cy="337562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760E4B6-8937-4F61-A291-F338F5E27D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27688">
            <a:off x="7238645" y="3342375"/>
            <a:ext cx="1074641" cy="324541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034DDB1-BBEC-4DD7-9671-C11AA2E8B3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046" y="4212105"/>
            <a:ext cx="2063750" cy="25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806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4" y="633413"/>
            <a:ext cx="1501190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Runde Rentier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Wir sind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Gestalter*innen</a:t>
            </a:r>
            <a:endParaRPr lang="de-DE" dirty="0"/>
          </a:p>
          <a:p>
            <a:r>
              <a:rPr lang="de-DE" dirty="0"/>
              <a:t>Und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können</a:t>
            </a:r>
            <a:r>
              <a:rPr lang="de-DE" dirty="0" smtClean="0"/>
              <a:t> </a:t>
            </a:r>
            <a:r>
              <a:rPr lang="de-DE" dirty="0"/>
              <a:t>viel</a:t>
            </a:r>
          </a:p>
          <a:p>
            <a:r>
              <a:rPr lang="de-DE" dirty="0"/>
              <a:t>Wir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planen</a:t>
            </a:r>
            <a:r>
              <a:rPr lang="de-DE" dirty="0"/>
              <a:t> Lager und Gruppenstunden</a:t>
            </a:r>
          </a:p>
          <a:p>
            <a:r>
              <a:rPr lang="de-DE" dirty="0"/>
              <a:t>An diesen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Aktionen</a:t>
            </a:r>
            <a:r>
              <a:rPr lang="de-DE" dirty="0"/>
              <a:t> haben wir teilgenommen:</a:t>
            </a:r>
          </a:p>
          <a:p>
            <a:pPr lvl="1"/>
            <a:r>
              <a:rPr lang="de-DE" dirty="0"/>
              <a:t>Bezirksklausur</a:t>
            </a:r>
          </a:p>
          <a:p>
            <a:pPr lvl="1"/>
            <a:r>
              <a:rPr lang="de-DE" dirty="0"/>
              <a:t>Pfingsten</a:t>
            </a:r>
          </a:p>
          <a:p>
            <a:pPr lvl="1"/>
            <a:r>
              <a:rPr lang="de-DE" dirty="0"/>
              <a:t>Sommerfahrt</a:t>
            </a:r>
          </a:p>
          <a:p>
            <a:pPr lvl="1"/>
            <a:r>
              <a:rPr lang="de-DE" dirty="0"/>
              <a:t>Städtefahrt</a:t>
            </a:r>
          </a:p>
          <a:p>
            <a:pPr lvl="1"/>
            <a:r>
              <a:rPr lang="de-DE" dirty="0" err="1"/>
              <a:t>BuLa</a:t>
            </a:r>
            <a:endParaRPr lang="de-DE" dirty="0"/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43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E14F3AC-221E-4D1A-AB0D-6C1616EE22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175" y="4007186"/>
            <a:ext cx="2813050" cy="230670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5C8337D-A3E2-461A-A0B0-A69F93415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590" y="4470400"/>
            <a:ext cx="2542567" cy="2201863"/>
          </a:xfrm>
          <a:prstGeom prst="rect">
            <a:avLst/>
          </a:prstGeom>
        </p:spPr>
      </p:pic>
      <p:pic>
        <p:nvPicPr>
          <p:cNvPr id="5" name="Grafik 4" descr="Ein Bild, das Schild, Text enthält.&#10;&#10;Mit sehr hoher Zuverlässigkeit generierte Beschreibung">
            <a:extLst>
              <a:ext uri="{FF2B5EF4-FFF2-40B4-BE49-F238E27FC236}">
                <a16:creationId xmlns:a16="http://schemas.microsoft.com/office/drawing/2014/main" id="{2F462B40-0416-45FD-985B-D0B66B8FB1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4" y="991972"/>
            <a:ext cx="3153542" cy="315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537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4" y="633413"/>
            <a:ext cx="1348789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Die Anderen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Wir sind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ältesten</a:t>
            </a:r>
            <a:endParaRPr lang="de-DE" dirty="0"/>
          </a:p>
          <a:p>
            <a:r>
              <a:rPr lang="de-DE" dirty="0"/>
              <a:t>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haben</a:t>
            </a:r>
            <a:r>
              <a:rPr lang="de-DE" dirty="0"/>
              <a:t> viel</a:t>
            </a:r>
          </a:p>
          <a:p>
            <a:r>
              <a:rPr lang="de-DE" dirty="0"/>
              <a:t>Wir sind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manchmal</a:t>
            </a:r>
            <a:r>
              <a:rPr lang="de-DE" dirty="0"/>
              <a:t> dabei</a:t>
            </a:r>
          </a:p>
          <a:p>
            <a:r>
              <a:rPr lang="de-DE" dirty="0"/>
              <a:t>An diesen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Aktionen</a:t>
            </a:r>
            <a:r>
              <a:rPr lang="de-DE" dirty="0"/>
              <a:t> haben wir teilgenommen:</a:t>
            </a:r>
          </a:p>
          <a:p>
            <a:pPr lvl="1"/>
            <a:r>
              <a:rPr lang="de-DE" dirty="0"/>
              <a:t>Pfingsten</a:t>
            </a:r>
          </a:p>
          <a:p>
            <a:pPr lvl="1"/>
            <a:r>
              <a:rPr lang="de-DE" dirty="0"/>
              <a:t>Sommergrillen</a:t>
            </a:r>
          </a:p>
          <a:p>
            <a:pPr lvl="1"/>
            <a:r>
              <a:rPr lang="de-DE" dirty="0" err="1"/>
              <a:t>BuLa</a:t>
            </a:r>
            <a:endParaRPr lang="de-DE" dirty="0"/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8CD9B81-7444-47D6-9631-684E73F46E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573127"/>
            <a:ext cx="2998040" cy="277018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FBB0A86-0C16-460E-9E02-7AF45B773D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050" y="4227576"/>
            <a:ext cx="2617438" cy="24446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13DA673-76D5-43B7-8483-F17657E705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4296065"/>
            <a:ext cx="2095500" cy="210502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B79FC62-204C-4048-BF2E-498AA45514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76" y="3343316"/>
            <a:ext cx="2005262" cy="200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331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2717E95-069F-4789-A243-C805790D1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8" y="370247"/>
            <a:ext cx="8404228" cy="6104116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Danke für die Vorstellungen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 sz="2400" dirty="0"/>
              <a:t>Viele tolle Gruppenstunden und Aktionen im nächsten Jahr!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73349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42604390-C62D-41BB-BE9D-A1CB0E95DB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77" y="376683"/>
            <a:ext cx="8425642" cy="609670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Verschiedenes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400" dirty="0"/>
              <a:t>Was jetzt noch fehlt…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38431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5" y="368300"/>
            <a:ext cx="2600993" cy="555625"/>
          </a:xfrm>
          <a:solidFill>
            <a:srgbClr val="FECA16"/>
          </a:solidFill>
        </p:spPr>
        <p:txBody>
          <a:bodyPr/>
          <a:lstStyle/>
          <a:p>
            <a:r>
              <a:rPr lang="de-DE" dirty="0">
                <a:solidFill>
                  <a:srgbClr val="124898"/>
                </a:solidFill>
              </a:rPr>
              <a:t>Verschiedenes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31866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Ehrungen und Danksagungen</a:t>
            </a:r>
          </a:p>
        </p:txBody>
      </p:sp>
      <p:sp>
        <p:nvSpPr>
          <p:cNvPr id="10" name="Ellipse 9"/>
          <p:cNvSpPr/>
          <p:nvPr/>
        </p:nvSpPr>
        <p:spPr>
          <a:xfrm>
            <a:off x="99948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1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289763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Feedback.</a:t>
            </a:r>
          </a:p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Was können wir beim nächsten Mal besser machen?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280582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2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5" y="4476600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Sonderangebote im Stammesshop!</a:t>
            </a:r>
          </a:p>
        </p:txBody>
      </p:sp>
      <p:sp>
        <p:nvSpPr>
          <p:cNvPr id="14" name="Ellipse 13"/>
          <p:cNvSpPr/>
          <p:nvPr/>
        </p:nvSpPr>
        <p:spPr>
          <a:xfrm>
            <a:off x="99948" y="438479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3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524201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4098185"/>
            <a:ext cx="8455603" cy="25983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5687145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095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D28E23A-329D-46BC-BC01-D5550B7D4B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52" y="368717"/>
            <a:ext cx="8417292" cy="6096751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Danke für die erfolgreiche Gestaltung der </a:t>
            </a:r>
            <a:r>
              <a:rPr lang="de-DE" dirty="0" err="1">
                <a:latin typeface="+mj-lt"/>
              </a:rPr>
              <a:t>StammesVollVersammlung</a:t>
            </a:r>
            <a:r>
              <a:rPr lang="de-DE" dirty="0">
                <a:latin typeface="+mj-lt"/>
              </a:rPr>
              <a:t>!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2873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Titel der Präsentation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>
                <a:latin typeface="+mj-lt"/>
              </a:rPr>
              <a:t>Untertitel zum Beispiel Anlass oder Thema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342382"/>
            <a:chOff x="6073777" y="0"/>
            <a:chExt cx="2440937" cy="2342382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2092325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>
            <a:xfrm>
              <a:off x="6104890" y="1862136"/>
              <a:ext cx="2407285" cy="233364"/>
            </a:xfrm>
            <a:prstGeom prst="rect">
              <a:avLst/>
            </a:prstGeom>
            <a:solidFill>
              <a:srgbClr val="1248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5" name="Rechteck 14"/>
          <p:cNvSpPr/>
          <p:nvPr/>
        </p:nvSpPr>
        <p:spPr>
          <a:xfrm>
            <a:off x="6104890" y="1865211"/>
            <a:ext cx="2407285" cy="2301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FECA16"/>
                </a:solidFill>
                <a:latin typeface="+mj-lt"/>
              </a:rPr>
              <a:t>Landesverband Musterland</a:t>
            </a:r>
          </a:p>
        </p:txBody>
      </p:sp>
    </p:spTree>
    <p:extLst>
      <p:ext uri="{BB962C8B-B14F-4D97-AF65-F5344CB8AC3E}">
        <p14:creationId xmlns:p14="http://schemas.microsoft.com/office/powerpoint/2010/main" val="111561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B2B5B79-1009-4893-AA9F-CEA1F5043E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88" y="370115"/>
            <a:ext cx="8412480" cy="6096000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Herzlich Willkommen und Gut Pfad!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>
                <a:latin typeface="+mj-lt"/>
              </a:rPr>
              <a:t>Begrüßung durch die Stammesführung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113783"/>
            <a:chOff x="6073777" y="0"/>
            <a:chExt cx="2440937" cy="2113783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1863726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71787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2898775" cy="528794"/>
          </a:xfrm>
        </p:spPr>
        <p:txBody>
          <a:bodyPr/>
          <a:lstStyle/>
          <a:p>
            <a:r>
              <a:rPr lang="de-DE" dirty="0"/>
              <a:t>Titel der Seite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</a:t>
            </a:r>
          </a:p>
          <a:p>
            <a:r>
              <a:rPr lang="de-DE" dirty="0"/>
              <a:t>Labore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</a:t>
            </a:r>
          </a:p>
          <a:p>
            <a:r>
              <a:rPr lang="de-DE" dirty="0"/>
              <a:t>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31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Mehrspaltige Seite mit Titel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</a:t>
            </a:r>
          </a:p>
          <a:p>
            <a:r>
              <a:rPr lang="de-DE" dirty="0"/>
              <a:t>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  <a:p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58775" y="1336539"/>
            <a:ext cx="2879725" cy="358115"/>
          </a:xfrm>
        </p:spPr>
        <p:txBody>
          <a:bodyPr/>
          <a:lstStyle/>
          <a:p>
            <a:r>
              <a:rPr lang="de-DE" dirty="0"/>
              <a:t>Überschrift der Spalte 1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784724" y="1336539"/>
            <a:ext cx="2978152" cy="358115"/>
          </a:xfrm>
        </p:spPr>
        <p:txBody>
          <a:bodyPr/>
          <a:lstStyle/>
          <a:p>
            <a:r>
              <a:rPr lang="de-DE" dirty="0"/>
              <a:t>Überschrift der Spalte 2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86C6E-A050-4FDE-9AE7-AFD6451163F3}" type="datetime1">
              <a:rPr lang="de-DE" smtClean="0"/>
              <a:t>27.09.2019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79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Inhaltsplatzhalter 2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10259165"/>
              </p:ext>
            </p:extLst>
          </p:nvPr>
        </p:nvGraphicFramePr>
        <p:xfrm>
          <a:off x="358775" y="936625"/>
          <a:ext cx="4000500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Inhaltsplatzhalter 2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9545280"/>
              </p:ext>
            </p:extLst>
          </p:nvPr>
        </p:nvGraphicFramePr>
        <p:xfrm>
          <a:off x="4784725" y="936625"/>
          <a:ext cx="4000500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52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58775" y="578945"/>
            <a:ext cx="2327275" cy="358115"/>
          </a:xfrm>
        </p:spPr>
        <p:txBody>
          <a:bodyPr/>
          <a:lstStyle/>
          <a:p>
            <a:r>
              <a:rPr lang="de-DE" dirty="0"/>
              <a:t>Kostenentwicklung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4784724" y="578946"/>
            <a:ext cx="2863852" cy="358115"/>
          </a:xfrm>
        </p:spPr>
        <p:txBody>
          <a:bodyPr/>
          <a:lstStyle/>
          <a:p>
            <a:r>
              <a:rPr lang="de-DE" dirty="0"/>
              <a:t>Verteilung der Mitglieder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/>
          </p:nvPr>
        </p:nvSpPr>
        <p:spPr>
          <a:xfrm>
            <a:off x="367722" y="3817314"/>
            <a:ext cx="1470604" cy="358115"/>
          </a:xfrm>
        </p:spPr>
        <p:txBody>
          <a:bodyPr/>
          <a:lstStyle/>
          <a:p>
            <a:r>
              <a:rPr lang="de-DE" dirty="0"/>
              <a:t>Zuschüsse</a:t>
            </a:r>
          </a:p>
        </p:txBody>
      </p:sp>
      <p:graphicFrame>
        <p:nvGraphicFramePr>
          <p:cNvPr id="55" name="Inhaltsplatzhalter 54"/>
          <p:cNvGraphicFramePr>
            <a:graphicFrameLocks noGrp="1"/>
          </p:cNvGraphicFramePr>
          <p:nvPr>
            <p:ph sz="half" idx="18"/>
            <p:extLst>
              <p:ext uri="{D42A27DB-BD31-4B8C-83A1-F6EECF244321}">
                <p14:modId xmlns:p14="http://schemas.microsoft.com/office/powerpoint/2010/main" val="1500807484"/>
              </p:ext>
            </p:extLst>
          </p:nvPr>
        </p:nvGraphicFramePr>
        <p:xfrm>
          <a:off x="4784725" y="4314825"/>
          <a:ext cx="4000500" cy="206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4" name="Inhaltsplatzhalter 53"/>
          <p:cNvGraphicFramePr>
            <a:graphicFrameLocks noGrp="1"/>
          </p:cNvGraphicFramePr>
          <p:nvPr>
            <p:ph sz="half" idx="17"/>
            <p:extLst>
              <p:ext uri="{D42A27DB-BD31-4B8C-83A1-F6EECF244321}">
                <p14:modId xmlns:p14="http://schemas.microsoft.com/office/powerpoint/2010/main" val="817117896"/>
              </p:ext>
            </p:extLst>
          </p:nvPr>
        </p:nvGraphicFramePr>
        <p:xfrm>
          <a:off x="368300" y="4176713"/>
          <a:ext cx="4000500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7" name="Textplatzhalter 13"/>
          <p:cNvSpPr>
            <a:spLocks noGrp="1"/>
          </p:cNvSpPr>
          <p:nvPr>
            <p:ph type="body" sz="quarter" idx="15"/>
          </p:nvPr>
        </p:nvSpPr>
        <p:spPr>
          <a:xfrm>
            <a:off x="4784724" y="3817313"/>
            <a:ext cx="1673226" cy="358115"/>
          </a:xfrm>
        </p:spPr>
        <p:txBody>
          <a:bodyPr/>
          <a:lstStyle/>
          <a:p>
            <a:r>
              <a:rPr lang="de-DE" dirty="0"/>
              <a:t>Entwicklung</a:t>
            </a:r>
          </a:p>
        </p:txBody>
      </p:sp>
    </p:spTree>
    <p:extLst>
      <p:ext uri="{BB962C8B-B14F-4D97-AF65-F5344CB8AC3E}">
        <p14:creationId xmlns:p14="http://schemas.microsoft.com/office/powerpoint/2010/main" val="231819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Zweispaltig mit Bild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</a:t>
            </a:r>
          </a:p>
          <a:p>
            <a:r>
              <a:rPr lang="de-DE" dirty="0"/>
              <a:t>Labore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</a:t>
            </a:r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4" y="366762"/>
            <a:ext cx="4213225" cy="6121399"/>
          </a:xfrm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36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5" y="368300"/>
            <a:ext cx="7886700" cy="555625"/>
          </a:xfrm>
        </p:spPr>
        <p:txBody>
          <a:bodyPr/>
          <a:lstStyle/>
          <a:p>
            <a:r>
              <a:rPr lang="de-DE" dirty="0"/>
              <a:t>Argumentation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54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31866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Argument: </a:t>
            </a:r>
            <a:r>
              <a:rPr lang="de-DE" sz="1600" dirty="0" err="1">
                <a:solidFill>
                  <a:schemeClr val="tx1"/>
                </a:solidFill>
              </a:rPr>
              <a:t>Lorem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ipsum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dolor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sit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amet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consetetur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sadipscing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elitr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nonumy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eirmod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tempor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invidunt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ut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labore</a:t>
            </a:r>
            <a:r>
              <a:rPr lang="de-DE" sz="1600" dirty="0">
                <a:solidFill>
                  <a:schemeClr val="tx1"/>
                </a:solidFill>
              </a:rPr>
              <a:t> et </a:t>
            </a:r>
            <a:r>
              <a:rPr lang="de-DE" sz="1600" dirty="0" err="1">
                <a:solidFill>
                  <a:schemeClr val="tx1"/>
                </a:solidFill>
              </a:rPr>
              <a:t>dolore</a:t>
            </a:r>
            <a:r>
              <a:rPr lang="de-DE" sz="1600" dirty="0">
                <a:solidFill>
                  <a:schemeClr val="tx1"/>
                </a:solidFill>
              </a:rPr>
              <a:t> magna </a:t>
            </a:r>
            <a:r>
              <a:rPr lang="de-DE" sz="1600" dirty="0" err="1">
                <a:solidFill>
                  <a:schemeClr val="tx1"/>
                </a:solidFill>
              </a:rPr>
              <a:t>aliquyam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erat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voluptua</a:t>
            </a:r>
            <a:r>
              <a:rPr lang="de-DE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0" name="Ellipse 9"/>
          <p:cNvSpPr/>
          <p:nvPr/>
        </p:nvSpPr>
        <p:spPr>
          <a:xfrm>
            <a:off x="99948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1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289763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Argument: </a:t>
            </a:r>
            <a:r>
              <a:rPr lang="de-DE" sz="1600" dirty="0" err="1">
                <a:solidFill>
                  <a:schemeClr val="tx1"/>
                </a:solidFill>
              </a:rPr>
              <a:t>Lorem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ipsum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dolor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sit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amet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consetetur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sadipscing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elitr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nonumy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eirmod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tempor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invidunt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ut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labore</a:t>
            </a:r>
            <a:r>
              <a:rPr lang="de-DE" sz="1600" dirty="0">
                <a:solidFill>
                  <a:schemeClr val="tx1"/>
                </a:solidFill>
              </a:rPr>
              <a:t> et </a:t>
            </a:r>
            <a:r>
              <a:rPr lang="de-DE" sz="1600" dirty="0" err="1">
                <a:solidFill>
                  <a:schemeClr val="tx1"/>
                </a:solidFill>
              </a:rPr>
              <a:t>dolore</a:t>
            </a:r>
            <a:r>
              <a:rPr lang="de-DE" sz="1600" dirty="0">
                <a:solidFill>
                  <a:schemeClr val="tx1"/>
                </a:solidFill>
              </a:rPr>
              <a:t> magna </a:t>
            </a:r>
            <a:r>
              <a:rPr lang="de-DE" sz="1600" dirty="0" err="1">
                <a:solidFill>
                  <a:schemeClr val="tx1"/>
                </a:solidFill>
              </a:rPr>
              <a:t>aliquyam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erat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voluptua</a:t>
            </a:r>
            <a:r>
              <a:rPr lang="de-DE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280582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2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5" y="4476600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>
              <a:lnSpc>
                <a:spcPct val="120000"/>
              </a:lnSpc>
            </a:pPr>
            <a:r>
              <a:rPr lang="de-DE" sz="1600" dirty="0">
                <a:solidFill>
                  <a:schemeClr val="tx1"/>
                </a:solidFill>
              </a:rPr>
              <a:t>Argument: </a:t>
            </a:r>
            <a:r>
              <a:rPr lang="de-DE" sz="1600" dirty="0" err="1">
                <a:solidFill>
                  <a:schemeClr val="tx1"/>
                </a:solidFill>
              </a:rPr>
              <a:t>Lorem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ipsum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dolor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sit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amet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consetetur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sadipscing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elitr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nonumy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eirmod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tempor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invidunt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ut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labore</a:t>
            </a:r>
            <a:r>
              <a:rPr lang="de-DE" sz="1600" dirty="0">
                <a:solidFill>
                  <a:schemeClr val="tx1"/>
                </a:solidFill>
              </a:rPr>
              <a:t> et </a:t>
            </a:r>
            <a:r>
              <a:rPr lang="de-DE" sz="1600" dirty="0" err="1">
                <a:solidFill>
                  <a:schemeClr val="tx1"/>
                </a:solidFill>
              </a:rPr>
              <a:t>dolore</a:t>
            </a:r>
            <a:r>
              <a:rPr lang="de-DE" sz="1600" dirty="0">
                <a:solidFill>
                  <a:schemeClr val="tx1"/>
                </a:solidFill>
              </a:rPr>
              <a:t> magna </a:t>
            </a:r>
            <a:r>
              <a:rPr lang="de-DE" sz="1600" dirty="0" err="1">
                <a:solidFill>
                  <a:schemeClr val="tx1"/>
                </a:solidFill>
              </a:rPr>
              <a:t>aliquyam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erat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err="1">
                <a:solidFill>
                  <a:schemeClr val="tx1"/>
                </a:solidFill>
              </a:rPr>
              <a:t>sed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diam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voluptua</a:t>
            </a:r>
            <a:r>
              <a:rPr lang="de-DE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Ellipse 13"/>
          <p:cNvSpPr/>
          <p:nvPr/>
        </p:nvSpPr>
        <p:spPr>
          <a:xfrm>
            <a:off x="99948" y="438479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3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524201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4098185"/>
            <a:ext cx="8455603" cy="25983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5687145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6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368301"/>
            <a:ext cx="7886700" cy="558800"/>
          </a:xfrm>
        </p:spPr>
        <p:txBody>
          <a:bodyPr/>
          <a:lstStyle/>
          <a:p>
            <a:r>
              <a:rPr lang="de-DE" dirty="0"/>
              <a:t>Bildelemente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27.09.2019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147" y="3360816"/>
            <a:ext cx="1074641" cy="324541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303" y="927101"/>
            <a:ext cx="2813050" cy="23067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214" y="3862484"/>
            <a:ext cx="2998040" cy="277018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73" y="1468792"/>
            <a:ext cx="2617438" cy="244468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124" y="4998885"/>
            <a:ext cx="1521241" cy="149081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311" y="2399347"/>
            <a:ext cx="2063750" cy="253428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05" y="504825"/>
            <a:ext cx="2542567" cy="220186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00" y="3849690"/>
            <a:ext cx="1934838" cy="2573335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1701" y="4998884"/>
            <a:ext cx="1558655" cy="152748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53" y="950914"/>
            <a:ext cx="192424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7" y="376683"/>
            <a:ext cx="8424143" cy="612000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58773" y="4713339"/>
            <a:ext cx="8426452" cy="177636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358775" y="4710163"/>
            <a:ext cx="8426450" cy="1779535"/>
          </a:xfrm>
        </p:spPr>
        <p:txBody>
          <a:bodyPr anchor="ctr">
            <a:normAutofit/>
          </a:bodyPr>
          <a:lstStyle/>
          <a:p>
            <a:r>
              <a:rPr lang="de-DE" sz="4800" dirty="0">
                <a:latin typeface="+mj-lt"/>
              </a:rPr>
              <a:t>Danke für eure </a:t>
            </a:r>
            <a:br>
              <a:rPr lang="de-DE" sz="4800" dirty="0">
                <a:latin typeface="+mj-lt"/>
              </a:rPr>
            </a:br>
            <a:r>
              <a:rPr lang="de-DE" sz="4800" dirty="0">
                <a:latin typeface="+mj-lt"/>
              </a:rPr>
              <a:t>Aufmerksamkeit!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6076316" y="0"/>
            <a:ext cx="2438398" cy="2112194"/>
            <a:chOff x="6076316" y="0"/>
            <a:chExt cx="2438398" cy="2112194"/>
          </a:xfrm>
        </p:grpSpPr>
        <p:sp>
          <p:nvSpPr>
            <p:cNvPr id="12" name="Rechteck 11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6316" y="1862137"/>
              <a:ext cx="2438398" cy="250057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4337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65461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Wahl der Protokollführung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pPr marL="0" lvl="0" indent="0">
              <a:buNone/>
            </a:pPr>
            <a:r>
              <a:rPr lang="de-DE" altLang="de-DE" dirty="0">
                <a:solidFill>
                  <a:srgbClr val="000000"/>
                </a:solidFill>
              </a:rPr>
              <a:t>Was macht eigentlich die Protokollführung?</a:t>
            </a:r>
            <a:endParaRPr lang="de-DE" dirty="0">
              <a:solidFill>
                <a:srgbClr val="000000"/>
              </a:solidFill>
            </a:endParaRPr>
          </a:p>
          <a:p>
            <a:pPr lvl="0"/>
            <a:r>
              <a:rPr lang="de-DE" dirty="0">
                <a:solidFill>
                  <a:srgbClr val="000000"/>
                </a:solidFill>
              </a:rPr>
              <a:t>Ist für die </a:t>
            </a:r>
            <a:r>
              <a:rPr lang="de-DE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>
                <a:solidFill>
                  <a:srgbClr val="000000"/>
                </a:solidFill>
              </a:rPr>
              <a:t> gewählt</a:t>
            </a:r>
          </a:p>
          <a:p>
            <a:pPr lvl="0"/>
            <a:r>
              <a:rPr lang="de-DE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Protokolliert</a:t>
            </a:r>
            <a:r>
              <a:rPr lang="de-DE" dirty="0">
                <a:solidFill>
                  <a:srgbClr val="000000"/>
                </a:solidFill>
              </a:rPr>
              <a:t> die Vollversammlung</a:t>
            </a:r>
          </a:p>
          <a:p>
            <a:pPr lvl="0"/>
            <a:r>
              <a:rPr lang="de-DE" dirty="0">
                <a:solidFill>
                  <a:srgbClr val="000000"/>
                </a:solidFill>
              </a:rPr>
              <a:t>Hält die Abläufe und Entscheidungen </a:t>
            </a:r>
            <a:r>
              <a:rPr lang="de-DE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schriftlich</a:t>
            </a:r>
            <a:r>
              <a:rPr lang="de-DE" dirty="0">
                <a:solidFill>
                  <a:srgbClr val="000000"/>
                </a:solidFill>
              </a:rPr>
              <a:t> fest</a:t>
            </a:r>
          </a:p>
          <a:p>
            <a:pPr lvl="0"/>
            <a:r>
              <a:rPr lang="de-DE" dirty="0">
                <a:solidFill>
                  <a:srgbClr val="000000"/>
                </a:solidFill>
              </a:rPr>
              <a:t>Fertigt ein </a:t>
            </a:r>
            <a:r>
              <a:rPr lang="de-DE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Protokoll der Versammlun</a:t>
            </a:r>
            <a:r>
              <a:rPr lang="de-DE" b="1" dirty="0">
                <a:solidFill>
                  <a:srgbClr val="000000"/>
                </a:solidFill>
              </a:rPr>
              <a:t>g</a:t>
            </a:r>
            <a:r>
              <a:rPr lang="de-DE" dirty="0">
                <a:solidFill>
                  <a:srgbClr val="000000"/>
                </a:solidFill>
              </a:rPr>
              <a:t> an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6</a:t>
            </a:fld>
            <a:endParaRPr lang="de-DE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373189"/>
            <a:ext cx="4212000" cy="6119897"/>
          </a:xfrm>
        </p:spPr>
      </p:pic>
    </p:spTree>
    <p:extLst>
      <p:ext uri="{BB962C8B-B14F-4D97-AF65-F5344CB8AC3E}">
        <p14:creationId xmlns:p14="http://schemas.microsoft.com/office/powerpoint/2010/main" val="113574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7648756" cy="574901"/>
          </a:xfrm>
        </p:spPr>
        <p:txBody>
          <a:bodyPr/>
          <a:lstStyle/>
          <a:p>
            <a:r>
              <a:rPr lang="de-DE" dirty="0"/>
              <a:t>Feststellung der ordnungsgemäßen Ladung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Hat jeder die Einladung rechtzeitig erhalten?</a:t>
            </a:r>
          </a:p>
          <a:p>
            <a:pPr lvl="1"/>
            <a:r>
              <a:rPr lang="de-DE" i="1" dirty="0"/>
              <a:t>§ 10, Abs. 2 Bundessatzung</a:t>
            </a:r>
            <a:r>
              <a:rPr lang="de-DE" dirty="0"/>
              <a:t>: „Die Ladungsfrist […] beträgt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vier Wochen</a:t>
            </a:r>
            <a:r>
              <a:rPr lang="de-DE" dirty="0"/>
              <a:t>.“ Stammessatzungen dürfen keinen geringeren Zeitraum vorschreiben. Jedes </a:t>
            </a:r>
            <a:r>
              <a:rPr lang="de-DE" dirty="0" smtClean="0"/>
              <a:t>Mitglied </a:t>
            </a:r>
            <a:r>
              <a:rPr lang="de-DE" dirty="0"/>
              <a:t>muss rechtzeitig eine Einladung erhalten haben. Die Versammlung stellt die fristgemäße Ladung formal fest.</a:t>
            </a:r>
          </a:p>
          <a:p>
            <a:endParaRPr lang="de-DE" dirty="0"/>
          </a:p>
          <a:p>
            <a:r>
              <a:rPr lang="de-DE" dirty="0"/>
              <a:t>Gibt es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Einspruch</a:t>
            </a:r>
            <a:r>
              <a:rPr lang="de-DE" dirty="0"/>
              <a:t>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7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D95442A-EFA8-421F-9F9C-B92AAF0DED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70" y="4024998"/>
            <a:ext cx="2883753" cy="219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96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5" y="368300"/>
            <a:ext cx="5964653" cy="555625"/>
          </a:xfrm>
          <a:solidFill>
            <a:srgbClr val="FECA16"/>
          </a:solidFill>
        </p:spPr>
        <p:txBody>
          <a:bodyPr/>
          <a:lstStyle/>
          <a:p>
            <a:r>
              <a:rPr lang="de-DE" dirty="0">
                <a:solidFill>
                  <a:srgbClr val="124898"/>
                </a:solidFill>
              </a:rPr>
              <a:t>Feststellung der </a:t>
            </a:r>
            <a:r>
              <a:rPr lang="de-DE" altLang="de-DE" dirty="0">
                <a:solidFill>
                  <a:srgbClr val="124898"/>
                </a:solidFill>
              </a:rPr>
              <a:t>Beschlussfähigkeit</a:t>
            </a:r>
            <a:endParaRPr lang="de-DE" dirty="0">
              <a:solidFill>
                <a:srgbClr val="12489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8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31866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u="sng" dirty="0">
                <a:solidFill>
                  <a:srgbClr val="000000"/>
                </a:solidFill>
              </a:rPr>
              <a:t>Stimmberechtigt sind ausschließlich ordentliche Mitglieder</a:t>
            </a:r>
            <a:r>
              <a:rPr lang="de-DE" sz="2000" dirty="0">
                <a:solidFill>
                  <a:srgbClr val="000000"/>
                </a:solidFill>
              </a:rPr>
              <a:t>. Fördernde Mitglieder können lediglich beratend an der Sitzung teilnehmen. (</a:t>
            </a:r>
            <a:r>
              <a:rPr lang="de-DE" sz="2000" i="1" dirty="0">
                <a:solidFill>
                  <a:srgbClr val="000000"/>
                </a:solidFill>
              </a:rPr>
              <a:t>vgl. § 5, Abs. 2–3 Bundessatzung</a:t>
            </a:r>
            <a:r>
              <a:rPr lang="de-DE" sz="2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" name="Ellipse 9"/>
          <p:cNvSpPr/>
          <p:nvPr/>
        </p:nvSpPr>
        <p:spPr>
          <a:xfrm>
            <a:off x="99948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1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2897631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„Alle ordentlichen Mitglieder […] haben Sitz- und Antragsrecht.“ (</a:t>
            </a:r>
            <a:r>
              <a:rPr lang="de-DE" sz="2000" i="1" dirty="0">
                <a:solidFill>
                  <a:srgbClr val="000000"/>
                </a:solidFill>
              </a:rPr>
              <a:t>vgl. § 10, Abs. 3 Bundessatzung </a:t>
            </a:r>
            <a:r>
              <a:rPr lang="de-DE" sz="2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280582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2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5" y="4476600"/>
            <a:ext cx="8426450" cy="1203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„Briefwahl und Stimmrechtsübertragung sind unzulässig.“ (</a:t>
            </a:r>
            <a:r>
              <a:rPr lang="de-DE" sz="2000" i="1" dirty="0">
                <a:solidFill>
                  <a:srgbClr val="000000"/>
                </a:solidFill>
              </a:rPr>
              <a:t>vgl. außerdem § 1, Abs. 1 Bundeswahlordnung</a:t>
            </a:r>
            <a:r>
              <a:rPr lang="de-DE" sz="2000" dirty="0">
                <a:solidFill>
                  <a:srgbClr val="000000"/>
                </a:solidFill>
              </a:rPr>
              <a:t>). </a:t>
            </a:r>
            <a:r>
              <a:rPr lang="de-DE" sz="2000" b="1" dirty="0">
                <a:solidFill>
                  <a:srgbClr val="000000"/>
                </a:solidFill>
              </a:rPr>
              <a:t>Wer also nicht da ist, kann auch nicht wählen.</a:t>
            </a:r>
          </a:p>
        </p:txBody>
      </p:sp>
      <p:sp>
        <p:nvSpPr>
          <p:cNvPr id="14" name="Ellipse 13"/>
          <p:cNvSpPr/>
          <p:nvPr/>
        </p:nvSpPr>
        <p:spPr>
          <a:xfrm>
            <a:off x="99948" y="438479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3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524201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4098185"/>
            <a:ext cx="8455603" cy="25983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5687145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06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58775" y="368300"/>
            <a:ext cx="5964653" cy="555625"/>
          </a:xfrm>
          <a:solidFill>
            <a:srgbClr val="FECA16"/>
          </a:solidFill>
        </p:spPr>
        <p:txBody>
          <a:bodyPr/>
          <a:lstStyle/>
          <a:p>
            <a:r>
              <a:rPr lang="de-DE" dirty="0">
                <a:solidFill>
                  <a:srgbClr val="124898"/>
                </a:solidFill>
              </a:rPr>
              <a:t>Feststellung der </a:t>
            </a:r>
            <a:r>
              <a:rPr lang="de-DE" altLang="de-DE" dirty="0">
                <a:solidFill>
                  <a:srgbClr val="124898"/>
                </a:solidFill>
              </a:rPr>
              <a:t>Beschlussfähigkeit</a:t>
            </a:r>
            <a:endParaRPr lang="de-DE" dirty="0">
              <a:solidFill>
                <a:srgbClr val="12489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9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58775" y="1318661"/>
            <a:ext cx="8426450" cy="1515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u="sng" dirty="0">
                <a:solidFill>
                  <a:srgbClr val="000000"/>
                </a:solidFill>
              </a:rPr>
              <a:t>Quorum:</a:t>
            </a:r>
          </a:p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Mindestens </a:t>
            </a:r>
            <a:r>
              <a:rPr lang="de-DE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Drittel</a:t>
            </a:r>
            <a:r>
              <a:rPr lang="de-DE" sz="2000" dirty="0">
                <a:solidFill>
                  <a:srgbClr val="000000"/>
                </a:solidFill>
              </a:rPr>
              <a:t> der </a:t>
            </a:r>
            <a:r>
              <a:rPr lang="de-DE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ordentlichen Mitglieder</a:t>
            </a:r>
            <a:r>
              <a:rPr lang="de-DE" sz="2000" dirty="0">
                <a:solidFill>
                  <a:srgbClr val="000000"/>
                </a:solidFill>
              </a:rPr>
              <a:t> muss anwesend sein. (</a:t>
            </a:r>
            <a:r>
              <a:rPr lang="de-DE" sz="2000" i="1" dirty="0">
                <a:solidFill>
                  <a:srgbClr val="000000"/>
                </a:solidFill>
              </a:rPr>
              <a:t>§ 10, Abs. 5 Bundessatzung</a:t>
            </a:r>
            <a:r>
              <a:rPr lang="de-DE" sz="2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" name="Ellipse 9"/>
          <p:cNvSpPr/>
          <p:nvPr/>
        </p:nvSpPr>
        <p:spPr>
          <a:xfrm>
            <a:off x="99948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4</a:t>
            </a:r>
          </a:p>
        </p:txBody>
      </p:sp>
      <p:sp>
        <p:nvSpPr>
          <p:cNvPr id="11" name="Rechteck 10"/>
          <p:cNvSpPr/>
          <p:nvPr/>
        </p:nvSpPr>
        <p:spPr>
          <a:xfrm>
            <a:off x="358775" y="3112228"/>
            <a:ext cx="8426450" cy="3237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ctr"/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Sollte die Versammlung nicht beschlussfähig sein, ist nach </a:t>
            </a:r>
            <a:r>
              <a:rPr lang="de-DE" sz="2000" i="1" dirty="0">
                <a:solidFill>
                  <a:srgbClr val="000000"/>
                </a:solidFill>
              </a:rPr>
              <a:t>§ 10, Abs. 6 Bundessatzung</a:t>
            </a:r>
            <a:r>
              <a:rPr lang="de-DE" sz="2000" dirty="0">
                <a:solidFill>
                  <a:srgbClr val="000000"/>
                </a:solidFill>
              </a:rPr>
              <a:t> eine außerordentliche Versammlung einzuberufen.</a:t>
            </a:r>
          </a:p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Diese darf frühestens nach einer Woche, spätestens in einem Monat stattfinden. Es muss erneut </a:t>
            </a:r>
            <a:r>
              <a:rPr lang="de-DE" sz="2000" u="sng" dirty="0">
                <a:solidFill>
                  <a:srgbClr val="000000"/>
                </a:solidFill>
              </a:rPr>
              <a:t>mit gleicher Tagesordnung</a:t>
            </a:r>
            <a:r>
              <a:rPr lang="de-DE" sz="2000" dirty="0">
                <a:solidFill>
                  <a:srgbClr val="000000"/>
                </a:solidFill>
              </a:rPr>
              <a:t> eingeladen werden. (</a:t>
            </a:r>
            <a:r>
              <a:rPr lang="de-DE" sz="2000" i="1" dirty="0">
                <a:solidFill>
                  <a:srgbClr val="000000"/>
                </a:solidFill>
              </a:rPr>
              <a:t>vgl. § 10, Abs. 6 Bundessatzung)</a:t>
            </a:r>
            <a:endParaRPr lang="de-DE" sz="2000" dirty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de-DE" sz="2000" dirty="0">
                <a:solidFill>
                  <a:srgbClr val="000000"/>
                </a:solidFill>
              </a:rPr>
              <a:t>Eine außerordentliche Versammlung ist unabhängig von der Zahl der anwesenden Mitglieder beschlussfähig, darauf ist in der Einladung hinzuweisen. (</a:t>
            </a:r>
            <a:r>
              <a:rPr lang="de-DE" sz="2000" i="1" dirty="0">
                <a:solidFill>
                  <a:srgbClr val="000000"/>
                </a:solidFill>
              </a:rPr>
              <a:t>vgl. § 10, Abs. 6 Bundessatzung</a:t>
            </a:r>
            <a:r>
              <a:rPr lang="de-DE" sz="2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2" name="Ellipse 11"/>
          <p:cNvSpPr/>
          <p:nvPr/>
        </p:nvSpPr>
        <p:spPr>
          <a:xfrm>
            <a:off x="99948" y="3020422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ECA16"/>
                </a:solidFill>
                <a:latin typeface="+mj-lt"/>
              </a:rPr>
              <a:t>5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7" y="2833695"/>
            <a:ext cx="8455603" cy="2598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96" y="6349508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4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dP CorporateDesign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P CorporateDesign">
      <a:majorFont>
        <a:latin typeface="Immenhausen"/>
        <a:ea typeface=""/>
        <a:cs typeface=""/>
      </a:majorFont>
      <a:minorFont>
        <a:latin typeface="Ale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P_CorporateDesign_Powerpoint_V1.potx" id="{3F467E31-E796-47F6-BE94-37121ECBD284}" vid="{3EB6B591-5477-403C-B2C0-0000F2501E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BdP_CorporateDesign_Powerpoint_V2</Template>
  <TotalTime>0</TotalTime>
  <Words>2286</Words>
  <Application>Microsoft Office PowerPoint</Application>
  <PresentationFormat>Bildschirmpräsentation (4:3)</PresentationFormat>
  <Paragraphs>565</Paragraphs>
  <Slides>56</Slides>
  <Notes>42</Notes>
  <HiddenSlides>8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56</vt:i4>
      </vt:variant>
    </vt:vector>
  </HeadingPairs>
  <TitlesOfParts>
    <vt:vector size="63" baseType="lpstr">
      <vt:lpstr>MS PGothic</vt:lpstr>
      <vt:lpstr>Aleo</vt:lpstr>
      <vt:lpstr>Aleo Light</vt:lpstr>
      <vt:lpstr>Arial</vt:lpstr>
      <vt:lpstr>Calibri</vt:lpstr>
      <vt:lpstr>Immenhausen</vt:lpstr>
      <vt:lpstr>Office Theme</vt:lpstr>
      <vt:lpstr>Die Stammesvollversammlung</vt:lpstr>
      <vt:lpstr>Warum gibt es Stammesvollversammlungen?</vt:lpstr>
      <vt:lpstr>Was bedeutet das genau?</vt:lpstr>
      <vt:lpstr>Der Ablauf</vt:lpstr>
      <vt:lpstr>Herzlich Willkommen und Gut Pfad!</vt:lpstr>
      <vt:lpstr>Wahl der Protokollführung</vt:lpstr>
      <vt:lpstr>Feststellung der ordnungsgemäßen Ladung </vt:lpstr>
      <vt:lpstr>Feststellung der Beschlussfähigkeit</vt:lpstr>
      <vt:lpstr>Feststellung der Beschlussfähigkeit</vt:lpstr>
      <vt:lpstr>Wahl der Versammlungsleitung</vt:lpstr>
      <vt:lpstr>Genehmigung der Tagesordnung</vt:lpstr>
      <vt:lpstr>Rederecht für Gäste</vt:lpstr>
      <vt:lpstr>Bestätigung des letzten Protokolls</vt:lpstr>
      <vt:lpstr>Berichte</vt:lpstr>
      <vt:lpstr>Nachrichten aus Niedersachsen</vt:lpstr>
      <vt:lpstr>Nachrichten aus Niedersachsen</vt:lpstr>
      <vt:lpstr>Pause</vt:lpstr>
      <vt:lpstr>Weiter geht es!</vt:lpstr>
      <vt:lpstr>Entlastung des Vorstandes</vt:lpstr>
      <vt:lpstr>Der Ablauf</vt:lpstr>
      <vt:lpstr>Anträge</vt:lpstr>
      <vt:lpstr>Wie funktionieren Anträge?</vt:lpstr>
      <vt:lpstr>Titel des Antrags</vt:lpstr>
      <vt:lpstr>Wahlen</vt:lpstr>
      <vt:lpstr>Wahlleiter*in</vt:lpstr>
      <vt:lpstr>Wichtige Hinweise zur Wahl der Stammesführung</vt:lpstr>
      <vt:lpstr>Stammesführer*in</vt:lpstr>
      <vt:lpstr>Stellvertretende Stammesführer*innen</vt:lpstr>
      <vt:lpstr>Kassenführer*in</vt:lpstr>
      <vt:lpstr>Delegierte</vt:lpstr>
      <vt:lpstr>Kassenprüfer*innen</vt:lpstr>
      <vt:lpstr>Herzlichen Glückwunsch!</vt:lpstr>
      <vt:lpstr>Bestätigung von Stammesbeauftragten</vt:lpstr>
      <vt:lpstr>Materialwart*in</vt:lpstr>
      <vt:lpstr>Pressesprecher*in</vt:lpstr>
      <vt:lpstr>Heimwart*in</vt:lpstr>
      <vt:lpstr>Herzlichen Glückwunsch!</vt:lpstr>
      <vt:lpstr>Pläne der Stammesführung für das kommende Jahr</vt:lpstr>
      <vt:lpstr>PowerPoint-Präsentation</vt:lpstr>
      <vt:lpstr>Vorstellung der Gruppen des Stammes</vt:lpstr>
      <vt:lpstr>Meute Mowgli</vt:lpstr>
      <vt:lpstr>Sippe Sperber</vt:lpstr>
      <vt:lpstr>Runde Rentier</vt:lpstr>
      <vt:lpstr>Die Anderen</vt:lpstr>
      <vt:lpstr>Danke für die Vorstellungen</vt:lpstr>
      <vt:lpstr>Verschiedenes</vt:lpstr>
      <vt:lpstr>Verschiedenes</vt:lpstr>
      <vt:lpstr>Danke für die erfolgreiche Gestaltung der StammesVollVersammlung!</vt:lpstr>
      <vt:lpstr>Titel der Präsentation</vt:lpstr>
      <vt:lpstr>Titel der Seite</vt:lpstr>
      <vt:lpstr>Mehrspaltige Seite mit Titel</vt:lpstr>
      <vt:lpstr>PowerPoint-Präsentation</vt:lpstr>
      <vt:lpstr>Zweispaltig mit Bild</vt:lpstr>
      <vt:lpstr>Argumentation</vt:lpstr>
      <vt:lpstr>Bildelemente</vt:lpstr>
      <vt:lpstr>Danke für eure  Aufmerksamkeit!</vt:lpstr>
    </vt:vector>
  </TitlesOfParts>
  <Manager>Bundesamt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Tipps &amp; Tricks zur Powerpoint-Vorlage</dc:title>
  <dc:creator>Dustin</dc:creator>
  <cp:lastModifiedBy>kison</cp:lastModifiedBy>
  <cp:revision>72</cp:revision>
  <cp:lastPrinted>2015-07-02T11:49:01Z</cp:lastPrinted>
  <dcterms:created xsi:type="dcterms:W3CDTF">2015-07-02T11:47:32Z</dcterms:created>
  <dcterms:modified xsi:type="dcterms:W3CDTF">2019-09-27T13:15:59Z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</vt:lpwstr>
  </property>
</Properties>
</file>